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sldIdLst>
    <p:sldId id="256" r:id="rId2"/>
    <p:sldId id="330" r:id="rId3"/>
    <p:sldId id="340" r:id="rId4"/>
    <p:sldId id="331" r:id="rId5"/>
    <p:sldId id="321" r:id="rId6"/>
    <p:sldId id="341" r:id="rId7"/>
    <p:sldId id="323" r:id="rId8"/>
    <p:sldId id="324" r:id="rId9"/>
    <p:sldId id="325" r:id="rId10"/>
    <p:sldId id="326" r:id="rId11"/>
    <p:sldId id="301" r:id="rId12"/>
    <p:sldId id="334" r:id="rId13"/>
    <p:sldId id="335" r:id="rId14"/>
    <p:sldId id="336" r:id="rId15"/>
    <p:sldId id="337" r:id="rId16"/>
    <p:sldId id="306" r:id="rId17"/>
    <p:sldId id="307" r:id="rId18"/>
    <p:sldId id="309" r:id="rId19"/>
    <p:sldId id="310" r:id="rId20"/>
    <p:sldId id="311" r:id="rId21"/>
    <p:sldId id="312" r:id="rId22"/>
    <p:sldId id="313" r:id="rId23"/>
    <p:sldId id="314" r:id="rId24"/>
    <p:sldId id="316" r:id="rId25"/>
    <p:sldId id="317" r:id="rId26"/>
    <p:sldId id="319" r:id="rId27"/>
    <p:sldId id="338"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9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62" autoAdjust="0"/>
    <p:restoredTop sz="94660"/>
  </p:normalViewPr>
  <p:slideViewPr>
    <p:cSldViewPr>
      <p:cViewPr varScale="1">
        <p:scale>
          <a:sx n="71" d="100"/>
          <a:sy n="71" d="100"/>
        </p:scale>
        <p:origin x="-185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6047AA-E010-45F3-9875-9904F05F6BEC}" type="datetimeFigureOut">
              <a:rPr lang="tr-TR" smtClean="0"/>
              <a:pPr/>
              <a:t>22.09.2023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17A685-81C9-42C9-A7AF-799BB1CB5879}" type="slidenum">
              <a:rPr lang="tr-TR" smtClean="0"/>
              <a:pPr/>
              <a:t>‹#›</a:t>
            </a:fld>
            <a:endParaRPr lang="tr-TR"/>
          </a:p>
        </p:txBody>
      </p:sp>
    </p:spTree>
    <p:extLst>
      <p:ext uri="{BB962C8B-B14F-4D97-AF65-F5344CB8AC3E}">
        <p14:creationId xmlns:p14="http://schemas.microsoft.com/office/powerpoint/2010/main" val="6912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Bu liste</a:t>
            </a:r>
            <a:r>
              <a:rPr lang="tr-TR" baseline="0" dirty="0" smtClean="0"/>
              <a:t> değiştirilebilir, genişletilebilir. Çocuğunuzun bireysel gelişimini öncelikli tutarak kullanınız. Bu liste çocuğuna sorumluluk duygusu aşılamak amacıyla harekete geçmek isteyen ebeveynler için örnek </a:t>
            </a:r>
            <a:r>
              <a:rPr lang="tr-TR" baseline="0" smtClean="0"/>
              <a:t>olarak hazırlanmıştır.</a:t>
            </a:r>
            <a:endParaRPr lang="tr-TR"/>
          </a:p>
        </p:txBody>
      </p:sp>
      <p:sp>
        <p:nvSpPr>
          <p:cNvPr id="4" name="Slayt Numarası Yer Tutucusu 3"/>
          <p:cNvSpPr>
            <a:spLocks noGrp="1"/>
          </p:cNvSpPr>
          <p:nvPr>
            <p:ph type="sldNum" sz="quarter" idx="10"/>
          </p:nvPr>
        </p:nvSpPr>
        <p:spPr/>
        <p:txBody>
          <a:bodyPr/>
          <a:lstStyle/>
          <a:p>
            <a:fld id="{E517A685-81C9-42C9-A7AF-799BB1CB5879}" type="slidenum">
              <a:rPr lang="tr-TR" smtClean="0"/>
              <a:pPr/>
              <a:t>6</a:t>
            </a:fld>
            <a:endParaRPr lang="tr-TR"/>
          </a:p>
        </p:txBody>
      </p:sp>
    </p:spTree>
    <p:extLst>
      <p:ext uri="{BB962C8B-B14F-4D97-AF65-F5344CB8AC3E}">
        <p14:creationId xmlns:p14="http://schemas.microsoft.com/office/powerpoint/2010/main" val="3804190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517A685-81C9-42C9-A7AF-799BB1CB5879}" type="slidenum">
              <a:rPr lang="tr-TR" smtClean="0"/>
              <a:pPr/>
              <a:t>7</a:t>
            </a:fld>
            <a:endParaRPr lang="tr-TR"/>
          </a:p>
        </p:txBody>
      </p:sp>
    </p:spTree>
    <p:extLst>
      <p:ext uri="{BB962C8B-B14F-4D97-AF65-F5344CB8AC3E}">
        <p14:creationId xmlns:p14="http://schemas.microsoft.com/office/powerpoint/2010/main" val="1824369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517A685-81C9-42C9-A7AF-799BB1CB5879}" type="slidenum">
              <a:rPr lang="tr-TR" smtClean="0"/>
              <a:pPr/>
              <a:t>12</a:t>
            </a:fld>
            <a:endParaRPr lang="tr-TR" dirty="0"/>
          </a:p>
        </p:txBody>
      </p:sp>
    </p:spTree>
    <p:extLst>
      <p:ext uri="{BB962C8B-B14F-4D97-AF65-F5344CB8AC3E}">
        <p14:creationId xmlns:p14="http://schemas.microsoft.com/office/powerpoint/2010/main" val="2197045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517A685-81C9-42C9-A7AF-799BB1CB5879}" type="slidenum">
              <a:rPr lang="tr-TR" smtClean="0"/>
              <a:pPr/>
              <a:t>15</a:t>
            </a:fld>
            <a:endParaRPr lang="tr-TR"/>
          </a:p>
        </p:txBody>
      </p:sp>
    </p:spTree>
    <p:extLst>
      <p:ext uri="{BB962C8B-B14F-4D97-AF65-F5344CB8AC3E}">
        <p14:creationId xmlns:p14="http://schemas.microsoft.com/office/powerpoint/2010/main" val="3021140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517A685-81C9-42C9-A7AF-799BB1CB5879}" type="slidenum">
              <a:rPr lang="tr-TR" smtClean="0"/>
              <a:pPr/>
              <a:t>18</a:t>
            </a:fld>
            <a:endParaRPr lang="tr-TR"/>
          </a:p>
        </p:txBody>
      </p:sp>
    </p:spTree>
    <p:extLst>
      <p:ext uri="{BB962C8B-B14F-4D97-AF65-F5344CB8AC3E}">
        <p14:creationId xmlns:p14="http://schemas.microsoft.com/office/powerpoint/2010/main" val="3462798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517A685-81C9-42C9-A7AF-799BB1CB5879}" type="slidenum">
              <a:rPr lang="tr-TR" smtClean="0"/>
              <a:pPr/>
              <a:t>19</a:t>
            </a:fld>
            <a:endParaRPr lang="tr-TR"/>
          </a:p>
        </p:txBody>
      </p:sp>
    </p:spTree>
    <p:extLst>
      <p:ext uri="{BB962C8B-B14F-4D97-AF65-F5344CB8AC3E}">
        <p14:creationId xmlns:p14="http://schemas.microsoft.com/office/powerpoint/2010/main" val="258858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solidFill>
                  <a:srgbClr val="FF0000"/>
                </a:solidFill>
              </a:rPr>
              <a:t>PAYLAŞIM SORULARI</a:t>
            </a:r>
          </a:p>
          <a:p>
            <a:r>
              <a:rPr lang="tr-TR" dirty="0" smtClean="0"/>
              <a:t>Mesajlarınız yeterince açık olmadığı ya da etkisiz olduğunda çocuklar onları nasıl netleştirmeye çalışırlar. Bu konudaki örnekleri grup üyeleri ile paylaşın.</a:t>
            </a:r>
          </a:p>
          <a:p>
            <a:r>
              <a:rPr lang="tr-TR" dirty="0" smtClean="0"/>
              <a:t>2- Gevşek sınırlara çocuklar nasıl tepki verir? Neler öğrenirler? Neden etkisizdirler.</a:t>
            </a:r>
          </a:p>
          <a:p>
            <a:r>
              <a:rPr lang="tr-TR" dirty="0" smtClean="0"/>
              <a:t>3- Kesin sınırlara çocuklar nasıl tepki verirler? Neler öğrenirler? Etkili olmasını sağlayan nedir?</a:t>
            </a:r>
          </a:p>
          <a:p>
            <a:r>
              <a:rPr lang="tr-TR" dirty="0" smtClean="0"/>
              <a:t>4- Kendi kullandığınız sınırları belirleyin, grup üyeleri ile paylaşın.</a:t>
            </a:r>
          </a:p>
          <a:p>
            <a:r>
              <a:rPr lang="tr-TR" dirty="0" smtClean="0"/>
              <a:t>5- Sözel mesajlarınızın kalitesini arttırmak için plan yapın ve planınızı grup üyeleri ile paylaşın.</a:t>
            </a:r>
          </a:p>
          <a:p>
            <a:endParaRPr lang="tr-TR" dirty="0"/>
          </a:p>
        </p:txBody>
      </p:sp>
      <p:sp>
        <p:nvSpPr>
          <p:cNvPr id="4" name="Slayt Numarası Yer Tutucusu 3"/>
          <p:cNvSpPr>
            <a:spLocks noGrp="1"/>
          </p:cNvSpPr>
          <p:nvPr>
            <p:ph type="sldNum" sz="quarter" idx="10"/>
          </p:nvPr>
        </p:nvSpPr>
        <p:spPr/>
        <p:txBody>
          <a:bodyPr/>
          <a:lstStyle/>
          <a:p>
            <a:fld id="{E517A685-81C9-42C9-A7AF-799BB1CB5879}" type="slidenum">
              <a:rPr lang="tr-TR" smtClean="0"/>
              <a:pPr/>
              <a:t>26</a:t>
            </a:fld>
            <a:endParaRPr lang="tr-TR"/>
          </a:p>
        </p:txBody>
      </p:sp>
    </p:spTree>
    <p:extLst>
      <p:ext uri="{BB962C8B-B14F-4D97-AF65-F5344CB8AC3E}">
        <p14:creationId xmlns:p14="http://schemas.microsoft.com/office/powerpoint/2010/main" val="1533486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C25DE0D3-77A3-4A7F-90AC-9AE22655A020}" type="datetime1">
              <a:rPr lang="tr-TR" smtClean="0"/>
              <a:t>22.09.2023</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13252C44-2F67-48F9-B1D1-AE29EFD11AC8}"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256656C-9063-4280-B75E-F3321791E0FF}" type="datetime1">
              <a:rPr lang="tr-TR" smtClean="0"/>
              <a:t>22.09.2023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252C44-2F67-48F9-B1D1-AE29EFD11AC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A77F686-6425-45BE-9F7F-DF7E371757D7}" type="datetime1">
              <a:rPr lang="tr-TR" smtClean="0"/>
              <a:t>22.09.2023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252C44-2F67-48F9-B1D1-AE29EFD11AC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F0F47B9B-52C5-4A04-A2F7-999AFDBED6DC}" type="datetime1">
              <a:rPr lang="tr-TR" smtClean="0"/>
              <a:t>22.09.2023</a:t>
            </a:fld>
            <a:endParaRPr lang="tr-TR"/>
          </a:p>
        </p:txBody>
      </p:sp>
      <p:sp>
        <p:nvSpPr>
          <p:cNvPr id="9" name="8 Slayt Numarası Yer Tutucusu"/>
          <p:cNvSpPr>
            <a:spLocks noGrp="1"/>
          </p:cNvSpPr>
          <p:nvPr>
            <p:ph type="sldNum" sz="quarter" idx="15"/>
          </p:nvPr>
        </p:nvSpPr>
        <p:spPr/>
        <p:txBody>
          <a:bodyPr rtlCol="0"/>
          <a:lstStyle/>
          <a:p>
            <a:fld id="{13252C44-2F67-48F9-B1D1-AE29EFD11AC8}"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E59F63B6-8358-4089-B9BD-9A2408D3FA13}" type="datetime1">
              <a:rPr lang="tr-TR" smtClean="0"/>
              <a:t>22.09.2023</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13252C44-2F67-48F9-B1D1-AE29EFD11AC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8B3D146-2E19-41E7-91E8-E5E4B34917CD}" type="datetime1">
              <a:rPr lang="tr-TR" smtClean="0"/>
              <a:t>22.09.2023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3252C44-2F67-48F9-B1D1-AE29EFD11AC8}"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7E476BB8-4247-40AF-AE40-64BD35D41799}" type="datetime1">
              <a:rPr lang="tr-TR" smtClean="0"/>
              <a:t>22.09.2023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3252C44-2F67-48F9-B1D1-AE29EFD11AC8}"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7D86DBF6-D958-4B10-9E1E-093CEAB43008}" type="datetime1">
              <a:rPr lang="tr-TR" smtClean="0"/>
              <a:t>22.09.2023</a:t>
            </a:fld>
            <a:endParaRPr lang="tr-TR"/>
          </a:p>
        </p:txBody>
      </p:sp>
      <p:sp>
        <p:nvSpPr>
          <p:cNvPr id="7" name="6 Slayt Numarası Yer Tutucusu"/>
          <p:cNvSpPr>
            <a:spLocks noGrp="1"/>
          </p:cNvSpPr>
          <p:nvPr>
            <p:ph type="sldNum" sz="quarter" idx="11"/>
          </p:nvPr>
        </p:nvSpPr>
        <p:spPr/>
        <p:txBody>
          <a:bodyPr rtlCol="0"/>
          <a:lstStyle/>
          <a:p>
            <a:fld id="{13252C44-2F67-48F9-B1D1-AE29EFD11AC8}"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5198853-75A8-4278-B356-F00BBE7C41AE}" type="datetime1">
              <a:rPr lang="tr-TR" smtClean="0"/>
              <a:t>22.09.2023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3252C44-2F67-48F9-B1D1-AE29EFD11AC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9605DEDA-5C45-4D93-8E94-AF8777F2A328}" type="datetime1">
              <a:rPr lang="tr-TR" smtClean="0"/>
              <a:t>22.09.2023</a:t>
            </a:fld>
            <a:endParaRPr lang="tr-TR"/>
          </a:p>
        </p:txBody>
      </p:sp>
      <p:sp>
        <p:nvSpPr>
          <p:cNvPr id="22" name="21 Slayt Numarası Yer Tutucusu"/>
          <p:cNvSpPr>
            <a:spLocks noGrp="1"/>
          </p:cNvSpPr>
          <p:nvPr>
            <p:ph type="sldNum" sz="quarter" idx="15"/>
          </p:nvPr>
        </p:nvSpPr>
        <p:spPr/>
        <p:txBody>
          <a:bodyPr rtlCol="0"/>
          <a:lstStyle/>
          <a:p>
            <a:fld id="{13252C44-2F67-48F9-B1D1-AE29EFD11AC8}"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ED0FE1BD-5171-4990-89E6-F8081CB4AB69}" type="datetime1">
              <a:rPr lang="tr-TR" smtClean="0"/>
              <a:t>22.09.2023</a:t>
            </a:fld>
            <a:endParaRPr lang="tr-TR"/>
          </a:p>
        </p:txBody>
      </p:sp>
      <p:sp>
        <p:nvSpPr>
          <p:cNvPr id="18" name="17 Slayt Numarası Yer Tutucusu"/>
          <p:cNvSpPr>
            <a:spLocks noGrp="1"/>
          </p:cNvSpPr>
          <p:nvPr>
            <p:ph type="sldNum" sz="quarter" idx="11"/>
          </p:nvPr>
        </p:nvSpPr>
        <p:spPr/>
        <p:txBody>
          <a:bodyPr rtlCol="0"/>
          <a:lstStyle/>
          <a:p>
            <a:fld id="{13252C44-2F67-48F9-B1D1-AE29EFD11AC8}"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FCC08E4-C788-4F40-B174-C96D6EB87A7A}" type="datetime1">
              <a:rPr lang="tr-TR" smtClean="0"/>
              <a:t>22.09.2023</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3252C44-2F67-48F9-B1D1-AE29EFD11AC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a:spLocks noGrp="1"/>
          </p:cNvSpPr>
          <p:nvPr>
            <p:ph type="ctrTitle"/>
          </p:nvPr>
        </p:nvSpPr>
        <p:spPr>
          <a:xfrm>
            <a:off x="1259632" y="980728"/>
            <a:ext cx="7643866" cy="4302810"/>
          </a:xfrm>
        </p:spPr>
        <p:txBody>
          <a:bodyPr>
            <a:noAutofit/>
          </a:bodyPr>
          <a:lstStyle/>
          <a:p>
            <a:pPr algn="ctr"/>
            <a:r>
              <a:rPr lang="tr-TR" sz="4800" b="1" dirty="0" smtClean="0"/>
              <a:t/>
            </a:r>
            <a:br>
              <a:rPr lang="tr-TR" sz="4800" b="1" dirty="0" smtClean="0"/>
            </a:br>
            <a:r>
              <a:rPr lang="tr-TR" sz="4800" b="1" dirty="0" smtClean="0"/>
              <a:t/>
            </a:r>
            <a:br>
              <a:rPr lang="tr-TR" sz="4800" b="1" dirty="0" smtClean="0"/>
            </a:br>
            <a:r>
              <a:rPr lang="tr-TR" sz="4800" dirty="0" smtClean="0"/>
              <a:t/>
            </a:r>
            <a:br>
              <a:rPr lang="tr-TR" sz="4800" dirty="0" smtClean="0"/>
            </a:br>
            <a:r>
              <a:rPr lang="tr-TR" sz="4800" dirty="0" smtClean="0"/>
              <a:t/>
            </a:r>
            <a:br>
              <a:rPr lang="tr-TR" sz="4800" dirty="0" smtClean="0"/>
            </a:br>
            <a:r>
              <a:rPr lang="tr-TR" sz="4800" dirty="0" smtClean="0"/>
              <a:t/>
            </a:r>
            <a:br>
              <a:rPr lang="tr-TR" sz="4800" dirty="0" smtClean="0"/>
            </a:br>
            <a:r>
              <a:rPr lang="tr-TR" sz="4800" dirty="0" smtClean="0"/>
              <a:t/>
            </a:r>
            <a:br>
              <a:rPr lang="tr-TR" sz="4800" dirty="0" smtClean="0"/>
            </a:br>
            <a:r>
              <a:rPr lang="tr-TR" sz="4800" dirty="0" smtClean="0"/>
              <a:t/>
            </a:r>
            <a:br>
              <a:rPr lang="tr-TR" sz="4800" dirty="0" smtClean="0"/>
            </a:br>
            <a:r>
              <a:rPr lang="tr-TR" sz="4800" dirty="0" smtClean="0"/>
              <a:t/>
            </a:r>
            <a:br>
              <a:rPr lang="tr-TR" sz="4800" dirty="0" smtClean="0"/>
            </a:br>
            <a:r>
              <a:rPr lang="tr-TR" sz="4800" dirty="0" smtClean="0"/>
              <a:t>        </a:t>
            </a:r>
            <a:br>
              <a:rPr lang="tr-TR" sz="4800" dirty="0" smtClean="0"/>
            </a:br>
            <a:r>
              <a:rPr lang="tr-TR" sz="4800" dirty="0"/>
              <a:t/>
            </a:r>
            <a:br>
              <a:rPr lang="tr-TR" sz="4800" dirty="0"/>
            </a:br>
            <a:r>
              <a:rPr lang="tr-TR" sz="4800" dirty="0" smtClean="0"/>
              <a:t/>
            </a:r>
            <a:br>
              <a:rPr lang="tr-TR" sz="4800" dirty="0" smtClean="0"/>
            </a:br>
            <a:r>
              <a:rPr lang="tr-TR" sz="4800" dirty="0"/>
              <a:t/>
            </a:r>
            <a:br>
              <a:rPr lang="tr-TR" sz="4800" dirty="0"/>
            </a:br>
            <a:r>
              <a:rPr lang="tr-TR" sz="4800" dirty="0" smtClean="0"/>
              <a:t/>
            </a:r>
            <a:br>
              <a:rPr lang="tr-TR" sz="4800" dirty="0" smtClean="0"/>
            </a:br>
            <a:r>
              <a:rPr lang="tr-TR" sz="4800" dirty="0"/>
              <a:t/>
            </a:r>
            <a:br>
              <a:rPr lang="tr-TR" sz="4800" dirty="0"/>
            </a:br>
            <a:r>
              <a:rPr lang="tr-TR" sz="4800" dirty="0" smtClean="0"/>
              <a:t/>
            </a:r>
            <a:br>
              <a:rPr lang="tr-TR" sz="4800" dirty="0" smtClean="0"/>
            </a:br>
            <a:r>
              <a:rPr lang="tr-TR" sz="4800" dirty="0"/>
              <a:t/>
            </a:r>
            <a:br>
              <a:rPr lang="tr-TR" sz="4800" dirty="0"/>
            </a:br>
            <a:r>
              <a:rPr lang="tr-TR" sz="4800" b="1" dirty="0" smtClean="0">
                <a:latin typeface="Arial" pitchFamily="34" charset="0"/>
                <a:cs typeface="Arial" pitchFamily="34" charset="0"/>
              </a:rPr>
              <a:t>ÇOCUĞA</a:t>
            </a:r>
            <a:br>
              <a:rPr lang="tr-TR" sz="4800" b="1" dirty="0" smtClean="0">
                <a:latin typeface="Arial" pitchFamily="34" charset="0"/>
                <a:cs typeface="Arial" pitchFamily="34" charset="0"/>
              </a:rPr>
            </a:br>
            <a:r>
              <a:rPr lang="tr-TR" sz="4800" b="1" dirty="0" smtClean="0">
                <a:latin typeface="Arial" pitchFamily="34" charset="0"/>
                <a:cs typeface="Arial" pitchFamily="34" charset="0"/>
              </a:rPr>
              <a:t> SINIR KOYMAK</a:t>
            </a:r>
            <a:br>
              <a:rPr lang="tr-TR" sz="4800" b="1" dirty="0" smtClean="0">
                <a:latin typeface="Arial" pitchFamily="34" charset="0"/>
                <a:cs typeface="Arial" pitchFamily="34" charset="0"/>
              </a:rPr>
            </a:br>
            <a:r>
              <a:rPr lang="tr-TR" sz="2800" dirty="0">
                <a:latin typeface="Arial" pitchFamily="34" charset="0"/>
                <a:cs typeface="Arial" pitchFamily="34" charset="0"/>
              </a:rPr>
              <a:t/>
            </a:r>
            <a:br>
              <a:rPr lang="tr-TR" sz="2800" dirty="0">
                <a:latin typeface="Arial" pitchFamily="34" charset="0"/>
                <a:cs typeface="Arial" pitchFamily="34" charset="0"/>
              </a:rPr>
            </a:br>
            <a:r>
              <a:rPr lang="tr-TR" cap="all" dirty="0"/>
              <a:t>okul </a:t>
            </a:r>
            <a:r>
              <a:rPr lang="tr-TR" cap="all" dirty="0" err="1" smtClean="0"/>
              <a:t>öncesİ</a:t>
            </a:r>
            <a:r>
              <a:rPr lang="tr-TR" cap="all" dirty="0" smtClean="0"/>
              <a:t> </a:t>
            </a:r>
            <a:r>
              <a:rPr lang="tr-TR" cap="all" dirty="0"/>
              <a:t>çocuğu olan ebeveynler </a:t>
            </a:r>
            <a:r>
              <a:rPr lang="tr-TR" cap="all" dirty="0" err="1"/>
              <a:t>İçİn</a:t>
            </a:r>
            <a:r>
              <a:rPr lang="tr-TR" cap="all" dirty="0"/>
              <a:t/>
            </a:r>
            <a:br>
              <a:rPr lang="tr-TR" cap="all" dirty="0"/>
            </a:br>
            <a:r>
              <a:rPr lang="tr-TR" cap="all" dirty="0" err="1"/>
              <a:t>bİlgİlendİrme</a:t>
            </a:r>
            <a:r>
              <a:rPr lang="tr-TR" sz="4800" dirty="0">
                <a:latin typeface="Arial" pitchFamily="34" charset="0"/>
                <a:cs typeface="Arial" pitchFamily="34" charset="0"/>
              </a:rPr>
              <a:t/>
            </a:r>
            <a:br>
              <a:rPr lang="tr-TR" sz="4800" dirty="0">
                <a:latin typeface="Arial" pitchFamily="34" charset="0"/>
                <a:cs typeface="Arial" pitchFamily="34" charset="0"/>
              </a:rPr>
            </a:br>
            <a:r>
              <a:rPr lang="tr-TR" sz="2800" dirty="0">
                <a:solidFill>
                  <a:srgbClr val="575F6D"/>
                </a:solidFill>
                <a:latin typeface="Arial" pitchFamily="34" charset="0"/>
                <a:cs typeface="Arial" pitchFamily="34" charset="0"/>
              </a:rPr>
              <a:t/>
            </a:r>
            <a:br>
              <a:rPr lang="tr-TR" sz="2800" dirty="0">
                <a:solidFill>
                  <a:srgbClr val="575F6D"/>
                </a:solidFill>
                <a:latin typeface="Arial" pitchFamily="34" charset="0"/>
                <a:cs typeface="Arial" pitchFamily="34" charset="0"/>
              </a:rPr>
            </a:br>
            <a:endParaRPr lang="tr-TR" sz="280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13252C44-2F67-48F9-B1D1-AE29EFD11AC8}" type="slidenum">
              <a:rPr lang="tr-TR" smtClean="0"/>
              <a:pPr/>
              <a:t>1</a:t>
            </a:fld>
            <a:endParaRPr lang="tr-TR"/>
          </a:p>
        </p:txBody>
      </p:sp>
      <p:sp>
        <p:nvSpPr>
          <p:cNvPr id="5" name="2 Alt Başlık"/>
          <p:cNvSpPr txBox="1">
            <a:spLocks/>
          </p:cNvSpPr>
          <p:nvPr/>
        </p:nvSpPr>
        <p:spPr>
          <a:xfrm>
            <a:off x="1357290" y="3214686"/>
            <a:ext cx="6400800" cy="1222426"/>
          </a:xfrm>
          <a:prstGeom prst="rect">
            <a:avLst/>
          </a:prstGeom>
        </p:spPr>
        <p:txBody>
          <a:bodyPr vert="horz">
            <a:normAutofit/>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algn="ctr"/>
            <a:endParaRPr lang="tr-TR" sz="2000" smtClean="0">
              <a:solidFill>
                <a:srgbClr val="FF0000"/>
              </a:solidFill>
            </a:endParaRPr>
          </a:p>
          <a:p>
            <a:pPr algn="ctr"/>
            <a:endParaRPr lang="tr-TR" sz="2000" dirty="0">
              <a:solidFill>
                <a:srgbClr val="FF0000"/>
              </a:solidFill>
            </a:endParaRPr>
          </a:p>
        </p:txBody>
      </p:sp>
      <p:sp>
        <p:nvSpPr>
          <p:cNvPr id="6" name="Freeform 2"/>
          <p:cNvSpPr/>
          <p:nvPr/>
        </p:nvSpPr>
        <p:spPr>
          <a:xfrm>
            <a:off x="323528" y="352954"/>
            <a:ext cx="1872208" cy="1911134"/>
          </a:xfrm>
          <a:custGeom>
            <a:avLst/>
            <a:gdLst>
              <a:gd name="textAreaLeft" fmla="*/ 0 w 4113720"/>
              <a:gd name="textAreaRight" fmla="*/ 4114080 w 4113720"/>
              <a:gd name="textAreaTop" fmla="*/ 0 h 4113720"/>
              <a:gd name="textAreaBottom" fmla="*/ 4114080 h 4113720"/>
            </a:gdLst>
            <a:ahLst/>
            <a:cxnLst/>
            <a:rect l="textAreaLeft" t="textAreaTop" r="textAreaRight" b="textAreaBottom"/>
            <a:pathLst>
              <a:path w="4113991" h="4113991">
                <a:moveTo>
                  <a:pt x="0" y="0"/>
                </a:moveTo>
                <a:lnTo>
                  <a:pt x="4113991" y="0"/>
                </a:lnTo>
                <a:lnTo>
                  <a:pt x="4113991" y="4113991"/>
                </a:lnTo>
                <a:lnTo>
                  <a:pt x="0" y="4113991"/>
                </a:lnTo>
                <a:lnTo>
                  <a:pt x="0" y="0"/>
                </a:lnTo>
                <a:close/>
              </a:path>
            </a:pathLst>
          </a:custGeom>
          <a:blipFill rotWithShape="0">
            <a:blip r:embed="rId2"/>
            <a:srcRect/>
            <a:stretch/>
          </a:blip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sz="1800" b="0" strike="noStrike" spc="-1">
              <a:solidFill>
                <a:srgbClr val="000000"/>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1052736"/>
            <a:ext cx="7758138" cy="3503882"/>
          </a:xfrm>
        </p:spPr>
        <p:txBody>
          <a:bodyPr>
            <a:normAutofit fontScale="92500"/>
          </a:bodyPr>
          <a:lstStyle/>
          <a:p>
            <a:pPr algn="ctr">
              <a:buNone/>
            </a:pPr>
            <a:r>
              <a:rPr lang="tr-TR" b="1" dirty="0" smtClean="0"/>
              <a:t>Dengeli Sınırlar (Dengeli Kontrol)</a:t>
            </a:r>
          </a:p>
          <a:p>
            <a:pPr algn="ctr">
              <a:buNone/>
            </a:pPr>
            <a:endParaRPr lang="tr-TR" dirty="0" smtClean="0"/>
          </a:p>
          <a:p>
            <a:pPr>
              <a:buFont typeface="Wingdings" pitchFamily="2" charset="2"/>
              <a:buChar char="§"/>
            </a:pPr>
            <a:r>
              <a:rPr lang="tr-TR" dirty="0" smtClean="0"/>
              <a:t>Dengeli sınırlar çocukların yeni beceriler öğrenmek için gerek duydukları özgürlüğü sağlar, sınırları deneme ihtiyaçlarını azaltır ve sorumluluk kazandırır. </a:t>
            </a:r>
          </a:p>
          <a:p>
            <a:pPr>
              <a:buFont typeface="Wingdings" pitchFamily="2" charset="2"/>
              <a:buChar char="§"/>
            </a:pPr>
            <a:r>
              <a:rPr lang="tr-TR" dirty="0" smtClean="0"/>
              <a:t>Sorumluluklara dayanan özgürlük vardır (sorumluluğunu yerine getirdikçe özgürlük alanını genişletmek).</a:t>
            </a:r>
          </a:p>
          <a:p>
            <a:pPr>
              <a:buFont typeface="Wingdings" pitchFamily="2" charset="2"/>
              <a:buChar char="§"/>
            </a:pPr>
            <a:r>
              <a:rPr lang="tr-TR" dirty="0" smtClean="0"/>
              <a:t>Öğrenmeyi ve sorumluluk kazanmayı arttırır.</a:t>
            </a:r>
          </a:p>
          <a:p>
            <a:pPr>
              <a:buFont typeface="Wingdings" pitchFamily="2" charset="2"/>
              <a:buChar char="§"/>
            </a:pPr>
            <a:r>
              <a:rPr lang="tr-TR" dirty="0" smtClean="0"/>
              <a:t>İşbirliğini yüreklendirir.</a:t>
            </a:r>
          </a:p>
          <a:p>
            <a:endParaRPr lang="tr-TR" dirty="0" smtClean="0"/>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10</a:t>
            </a:fld>
            <a:endParaRPr lang="tr-TR"/>
          </a:p>
        </p:txBody>
      </p:sp>
    </p:spTree>
    <p:extLst>
      <p:ext uri="{BB962C8B-B14F-4D97-AF65-F5344CB8AC3E}">
        <p14:creationId xmlns:p14="http://schemas.microsoft.com/office/powerpoint/2010/main" val="1531637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620688"/>
            <a:ext cx="7467600" cy="846158"/>
          </a:xfrm>
        </p:spPr>
        <p:txBody>
          <a:bodyPr>
            <a:normAutofit fontScale="90000"/>
          </a:bodyPr>
          <a:lstStyle/>
          <a:p>
            <a:pPr algn="ctr"/>
            <a:r>
              <a:rPr lang="tr-TR" b="1" dirty="0" smtClean="0">
                <a:solidFill>
                  <a:schemeClr val="tx1"/>
                </a:solidFill>
              </a:rPr>
              <a:t>SINIRLARINIZ </a:t>
            </a:r>
            <a:br>
              <a:rPr lang="tr-TR" b="1" dirty="0" smtClean="0">
                <a:solidFill>
                  <a:schemeClr val="tx1"/>
                </a:solidFill>
              </a:rPr>
            </a:br>
            <a:r>
              <a:rPr lang="tr-TR" b="1" dirty="0" smtClean="0">
                <a:solidFill>
                  <a:schemeClr val="tx1"/>
                </a:solidFill>
              </a:rPr>
              <a:t>KESİN Mİ YOKSA GEVŞEK Mİ ?</a:t>
            </a:r>
            <a:endParaRPr lang="tr-TR" dirty="0">
              <a:solidFill>
                <a:schemeClr val="tx1"/>
              </a:solidFill>
            </a:endParaRPr>
          </a:p>
        </p:txBody>
      </p:sp>
      <p:sp>
        <p:nvSpPr>
          <p:cNvPr id="3" name="2 İçerik Yer Tutucusu"/>
          <p:cNvSpPr>
            <a:spLocks noGrp="1"/>
          </p:cNvSpPr>
          <p:nvPr>
            <p:ph sz="quarter" idx="1"/>
          </p:nvPr>
        </p:nvSpPr>
        <p:spPr/>
        <p:txBody>
          <a:bodyPr/>
          <a:lstStyle/>
          <a:p>
            <a:pPr marL="0" indent="0">
              <a:buNone/>
            </a:pPr>
            <a:r>
              <a:rPr lang="tr-TR" dirty="0" smtClean="0"/>
              <a:t>	</a:t>
            </a:r>
          </a:p>
          <a:p>
            <a:pPr>
              <a:buFont typeface="Wingdings" pitchFamily="2" charset="2"/>
              <a:buChar char="§"/>
            </a:pPr>
            <a:r>
              <a:rPr lang="tr-TR" dirty="0"/>
              <a:t>Sınırların anlaşılabilir ve net olması </a:t>
            </a:r>
            <a:r>
              <a:rPr lang="tr-TR" dirty="0" smtClean="0"/>
              <a:t>gerekmektedir.</a:t>
            </a:r>
          </a:p>
          <a:p>
            <a:pPr marL="0" indent="0">
              <a:buNone/>
            </a:pPr>
            <a:r>
              <a:rPr lang="tr-TR" dirty="0" smtClean="0"/>
              <a:t>Bu </a:t>
            </a:r>
            <a:r>
              <a:rPr lang="tr-TR" dirty="0"/>
              <a:t>nedenle sınır koyma tutumlarımızı nasıl uyguladığımız önemlidir. </a:t>
            </a:r>
          </a:p>
          <a:p>
            <a:pPr>
              <a:buFont typeface="Wingdings" pitchFamily="2" charset="2"/>
              <a:buChar char="§"/>
            </a:pPr>
            <a:r>
              <a:rPr lang="tr-TR" dirty="0"/>
              <a:t>Sınır koyarken verdiğimiz mesajların gevşek ya da</a:t>
            </a:r>
          </a:p>
          <a:p>
            <a:pPr marL="0" indent="0">
              <a:buNone/>
            </a:pPr>
            <a:r>
              <a:rPr lang="tr-TR" dirty="0"/>
              <a:t>kesin oluşu, mesajların etkililiğini değiştirir. </a:t>
            </a:r>
          </a:p>
          <a:p>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32656"/>
            <a:ext cx="7972452" cy="6141296"/>
          </a:xfrm>
        </p:spPr>
        <p:txBody>
          <a:bodyPr>
            <a:normAutofit lnSpcReduction="10000"/>
          </a:bodyPr>
          <a:lstStyle/>
          <a:p>
            <a:pPr algn="ctr">
              <a:buNone/>
            </a:pPr>
            <a:r>
              <a:rPr lang="tr-TR" sz="2800" b="1" dirty="0" smtClean="0">
                <a:solidFill>
                  <a:srgbClr val="B09B00"/>
                </a:solidFill>
              </a:rPr>
              <a:t>Gevşek Sınırlar: Hayır’ın “evet”, “bazen” veya “olabilir” anlamına gelmesidir.</a:t>
            </a:r>
          </a:p>
          <a:p>
            <a:pPr algn="ctr">
              <a:buNone/>
            </a:pPr>
            <a:endParaRPr lang="tr-TR" sz="2800" b="1" dirty="0" smtClean="0">
              <a:solidFill>
                <a:srgbClr val="B09B00"/>
              </a:solidFill>
            </a:endParaRPr>
          </a:p>
          <a:p>
            <a:pPr>
              <a:buFont typeface="Wingdings" pitchFamily="2" charset="2"/>
              <a:buChar char="§"/>
            </a:pPr>
            <a:r>
              <a:rPr lang="tr-TR" dirty="0" smtClean="0"/>
              <a:t>Gevşek sınırlar, teoride kalan, gerçekte uygulanamayan kurallardır. </a:t>
            </a:r>
            <a:r>
              <a:rPr lang="tr-TR" dirty="0"/>
              <a:t>Sınırları denemeye davet ederler, çünkü karmakarışık mesajlar taşırlar</a:t>
            </a:r>
            <a:r>
              <a:rPr lang="tr-TR" dirty="0" smtClean="0"/>
              <a:t>. Sözel mesaj dur anlamında gibidir, ama davranışsal mesaj da durmanın beklenmediğini ve gerekmediğini söylemektedir.</a:t>
            </a:r>
          </a:p>
          <a:p>
            <a:pPr>
              <a:buFont typeface="Wingdings" pitchFamily="2" charset="2"/>
              <a:buChar char="§"/>
            </a:pPr>
            <a:r>
              <a:rPr lang="tr-TR" dirty="0" smtClean="0"/>
              <a:t>Yanlış davranışı durdurmazlar, kabul edilebilir davranışı yüreklendirmezler. Kurallarımız  ve beklentilerimiz hakkında olumlu bir öğrenmenin gerçekleşmesi sağlanamaz. </a:t>
            </a:r>
          </a:p>
          <a:p>
            <a:pPr>
              <a:buFont typeface="Wingdings" pitchFamily="2" charset="2"/>
              <a:buChar char="§"/>
            </a:pPr>
            <a:r>
              <a:rPr lang="tr-TR" dirty="0" smtClean="0"/>
              <a:t>Her şeyden kötüsü, genellikle istenenin tersi etkileri vardır. Sınırları denemelerine ve yanlış davranışlarının, güç mücadelelerinin artarak devamına neden olurlar. </a:t>
            </a:r>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12</a:t>
            </a:fld>
            <a:endParaRPr lang="tr-TR" dirty="0"/>
          </a:p>
        </p:txBody>
      </p:sp>
    </p:spTree>
    <p:extLst>
      <p:ext uri="{BB962C8B-B14F-4D97-AF65-F5344CB8AC3E}">
        <p14:creationId xmlns:p14="http://schemas.microsoft.com/office/powerpoint/2010/main" val="1500341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714356"/>
            <a:ext cx="8258204" cy="5759596"/>
          </a:xfrm>
        </p:spPr>
        <p:txBody>
          <a:bodyPr>
            <a:normAutofit lnSpcReduction="10000"/>
          </a:bodyPr>
          <a:lstStyle/>
          <a:p>
            <a:pPr algn="ctr">
              <a:buNone/>
            </a:pPr>
            <a:r>
              <a:rPr lang="tr-TR" b="1" dirty="0" smtClean="0">
                <a:solidFill>
                  <a:srgbClr val="B09B00"/>
                </a:solidFill>
              </a:rPr>
              <a:t>Gevşek Sınırlara </a:t>
            </a:r>
            <a:r>
              <a:rPr lang="tr-TR" b="1" dirty="0">
                <a:solidFill>
                  <a:srgbClr val="B09B00"/>
                </a:solidFill>
              </a:rPr>
              <a:t>Y</a:t>
            </a:r>
            <a:r>
              <a:rPr lang="tr-TR" b="1" dirty="0" smtClean="0">
                <a:solidFill>
                  <a:srgbClr val="B09B00"/>
                </a:solidFill>
              </a:rPr>
              <a:t>ol </a:t>
            </a:r>
            <a:r>
              <a:rPr lang="tr-TR" b="1" dirty="0">
                <a:solidFill>
                  <a:srgbClr val="B09B00"/>
                </a:solidFill>
              </a:rPr>
              <a:t>A</a:t>
            </a:r>
            <a:r>
              <a:rPr lang="tr-TR" b="1" dirty="0" smtClean="0">
                <a:solidFill>
                  <a:srgbClr val="B09B00"/>
                </a:solidFill>
              </a:rPr>
              <a:t>çan </a:t>
            </a:r>
            <a:r>
              <a:rPr lang="tr-TR" b="1" dirty="0">
                <a:solidFill>
                  <a:srgbClr val="B09B00"/>
                </a:solidFill>
              </a:rPr>
              <a:t>E</a:t>
            </a:r>
            <a:r>
              <a:rPr lang="tr-TR" b="1" dirty="0" smtClean="0">
                <a:solidFill>
                  <a:srgbClr val="B09B00"/>
                </a:solidFill>
              </a:rPr>
              <a:t>tkisiz </a:t>
            </a:r>
            <a:r>
              <a:rPr lang="tr-TR" b="1" dirty="0">
                <a:solidFill>
                  <a:srgbClr val="B09B00"/>
                </a:solidFill>
              </a:rPr>
              <a:t>Y</a:t>
            </a:r>
            <a:r>
              <a:rPr lang="tr-TR" b="1" dirty="0" smtClean="0">
                <a:solidFill>
                  <a:srgbClr val="B09B00"/>
                </a:solidFill>
              </a:rPr>
              <a:t>öntemler</a:t>
            </a:r>
          </a:p>
          <a:p>
            <a:pPr algn="ctr">
              <a:buNone/>
            </a:pPr>
            <a:endParaRPr lang="tr-TR" b="1" dirty="0" smtClean="0"/>
          </a:p>
          <a:p>
            <a:pPr algn="ctr">
              <a:buNone/>
            </a:pPr>
            <a:r>
              <a:rPr lang="tr-TR" b="1" dirty="0" smtClean="0"/>
              <a:t>İstekler ve Umutlar</a:t>
            </a:r>
            <a:endParaRPr lang="tr-TR" dirty="0" smtClean="0"/>
          </a:p>
          <a:p>
            <a:pPr marL="0" indent="0">
              <a:buNone/>
            </a:pPr>
            <a:r>
              <a:rPr lang="tr-TR" dirty="0" smtClean="0"/>
              <a:t>----yapmamanı </a:t>
            </a:r>
            <a:r>
              <a:rPr lang="tr-TR" b="1" dirty="0" smtClean="0"/>
              <a:t>istediğimi </a:t>
            </a:r>
            <a:r>
              <a:rPr lang="tr-TR" dirty="0" smtClean="0"/>
              <a:t>biliyorsun. Bunu yaptığın zaman artık çok sinirleniyorum,-----yapmayı bırakacağını </a:t>
            </a:r>
            <a:r>
              <a:rPr lang="tr-TR" b="1" dirty="0" smtClean="0"/>
              <a:t>umuyorum</a:t>
            </a:r>
            <a:r>
              <a:rPr lang="tr-TR" dirty="0" smtClean="0"/>
              <a:t>. </a:t>
            </a:r>
          </a:p>
          <a:p>
            <a:pPr marL="0" indent="0">
              <a:buNone/>
            </a:pPr>
            <a:r>
              <a:rPr lang="tr-TR" dirty="0"/>
              <a:t>	</a:t>
            </a:r>
            <a:r>
              <a:rPr lang="tr-TR" dirty="0" smtClean="0"/>
              <a:t>Gibi mesajlar kesinlik ve zorunluluk içermemektedir.</a:t>
            </a:r>
          </a:p>
          <a:p>
            <a:pPr algn="ctr">
              <a:buFont typeface="Wingdings" pitchFamily="2" charset="2"/>
              <a:buChar char="§"/>
            </a:pPr>
            <a:endParaRPr lang="tr-TR" b="1" dirty="0" smtClean="0"/>
          </a:p>
          <a:p>
            <a:pPr marL="0" indent="0" algn="ctr">
              <a:buNone/>
            </a:pPr>
            <a:r>
              <a:rPr lang="tr-TR" b="1" dirty="0" smtClean="0"/>
              <a:t>	Tekrarlar ve Hatırlatmalar</a:t>
            </a:r>
            <a:endParaRPr lang="tr-TR" dirty="0" smtClean="0"/>
          </a:p>
          <a:p>
            <a:pPr marL="0" indent="0">
              <a:buNone/>
            </a:pPr>
            <a:r>
              <a:rPr lang="tr-TR" dirty="0" smtClean="0"/>
              <a:t>-----</a:t>
            </a:r>
            <a:r>
              <a:rPr lang="tr-TR" b="1" dirty="0" smtClean="0"/>
              <a:t>yap</a:t>
            </a:r>
            <a:r>
              <a:rPr lang="tr-TR" dirty="0" smtClean="0"/>
              <a:t>. Sana kaç defa söyleyeceğim, hemen ------</a:t>
            </a:r>
            <a:r>
              <a:rPr lang="tr-TR" b="1" dirty="0" smtClean="0"/>
              <a:t>yap</a:t>
            </a:r>
            <a:r>
              <a:rPr lang="tr-TR" dirty="0" smtClean="0"/>
              <a:t>.    Artık sinirleniyorum </a:t>
            </a:r>
            <a:r>
              <a:rPr lang="tr-TR" b="1" dirty="0" smtClean="0"/>
              <a:t>derhal -----yap</a:t>
            </a:r>
            <a:r>
              <a:rPr lang="tr-TR" dirty="0" smtClean="0"/>
              <a:t>.     </a:t>
            </a:r>
          </a:p>
          <a:p>
            <a:pPr marL="0" indent="0">
              <a:buNone/>
            </a:pPr>
            <a:r>
              <a:rPr lang="tr-TR" dirty="0" smtClean="0"/>
              <a:t>	Aslında yapmazsan en azından bir süre bir şey yapmayacağım mesajı vermektedir. Yapılması zorunlu olana kadar bekle demektir.</a:t>
            </a:r>
          </a:p>
          <a:p>
            <a:pPr>
              <a:buFont typeface="Wingdings" pitchFamily="2" charset="2"/>
              <a:buChar char="§"/>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13</a:t>
            </a:fld>
            <a:endParaRPr lang="tr-TR" dirty="0"/>
          </a:p>
        </p:txBody>
      </p:sp>
    </p:spTree>
    <p:extLst>
      <p:ext uri="{BB962C8B-B14F-4D97-AF65-F5344CB8AC3E}">
        <p14:creationId xmlns:p14="http://schemas.microsoft.com/office/powerpoint/2010/main" val="4052092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214290"/>
            <a:ext cx="8280920" cy="6259662"/>
          </a:xfrm>
        </p:spPr>
        <p:txBody>
          <a:bodyPr>
            <a:normAutofit fontScale="92500"/>
          </a:bodyPr>
          <a:lstStyle/>
          <a:p>
            <a:pPr algn="ctr">
              <a:buNone/>
            </a:pPr>
            <a:r>
              <a:rPr lang="tr-TR" b="1" dirty="0" smtClean="0"/>
              <a:t>Konuşmalar, Dersler ve Söylevler</a:t>
            </a:r>
            <a:endParaRPr lang="tr-TR" dirty="0" smtClean="0"/>
          </a:p>
          <a:p>
            <a:pPr marL="0" indent="0">
              <a:buNone/>
            </a:pPr>
            <a:r>
              <a:rPr lang="tr-TR" dirty="0"/>
              <a:t> </a:t>
            </a:r>
            <a:r>
              <a:rPr lang="tr-TR" dirty="0" smtClean="0"/>
              <a:t>       Kardeşinle iyi geçinmen gerektiğini biliyorsun, sana kaç defa söyledim. Yoksa kardeşin seni sevmez, yalnız kalırsın.</a:t>
            </a:r>
          </a:p>
          <a:p>
            <a:pPr marL="0" indent="0">
              <a:buNone/>
            </a:pPr>
            <a:r>
              <a:rPr lang="tr-TR" dirty="0" smtClean="0"/>
              <a:t>        Burada kızmak var, uyarı var ancak açık bir mesaj yok. </a:t>
            </a:r>
          </a:p>
          <a:p>
            <a:pPr algn="ctr">
              <a:buNone/>
            </a:pPr>
            <a:r>
              <a:rPr lang="tr-TR" b="1" dirty="0" smtClean="0"/>
              <a:t>Yanlış Davranışı Görmezden Gelme</a:t>
            </a:r>
            <a:endParaRPr lang="tr-TR" dirty="0" smtClean="0"/>
          </a:p>
          <a:p>
            <a:pPr marL="0" indent="0">
              <a:buNone/>
            </a:pPr>
            <a:r>
              <a:rPr lang="tr-TR" dirty="0"/>
              <a:t> </a:t>
            </a:r>
            <a:r>
              <a:rPr lang="tr-TR" dirty="0" smtClean="0"/>
              <a:t>       Tamam bu davranışına devam et, durmana gerek yok anlamına gelir. Davranış zamanla geçmez tam tersine pekişir. (Görmezden gelme bazen davranış değiştirmede olumlu bir yöntem olarak kullanılabilir. Ancak çocuğun kendisine ve çevresine zarar verdiği durumlarda kesinlikle kullanılmamalıdır.)</a:t>
            </a:r>
          </a:p>
          <a:p>
            <a:pPr algn="ctr">
              <a:buNone/>
            </a:pPr>
            <a:r>
              <a:rPr lang="tr-TR" b="1" dirty="0" smtClean="0"/>
              <a:t>	Açık Olmayan Yönergeler</a:t>
            </a:r>
            <a:endParaRPr lang="tr-TR" dirty="0" smtClean="0"/>
          </a:p>
          <a:p>
            <a:pPr marL="0" indent="0">
              <a:buNone/>
            </a:pPr>
            <a:r>
              <a:rPr lang="tr-TR" dirty="0"/>
              <a:t> </a:t>
            </a:r>
            <a:r>
              <a:rPr lang="tr-TR" dirty="0" smtClean="0"/>
              <a:t>     “Uslu durun” veya” Sert oynamayın” gibi mesajlar açık değildir. </a:t>
            </a:r>
          </a:p>
          <a:p>
            <a:pPr marL="0" indent="0">
              <a:buNone/>
            </a:pPr>
            <a:r>
              <a:rPr lang="tr-TR" dirty="0"/>
              <a:t> </a:t>
            </a:r>
            <a:r>
              <a:rPr lang="tr-TR" dirty="0" smtClean="0"/>
              <a:t>  </a:t>
            </a:r>
            <a:r>
              <a:rPr lang="tr-TR" dirty="0"/>
              <a:t> </a:t>
            </a:r>
            <a:r>
              <a:rPr lang="tr-TR" dirty="0" smtClean="0"/>
              <a:t>  Nasıl davranırsa uslu olur? Nasıl davranırsa sert olur?</a:t>
            </a:r>
          </a:p>
          <a:p>
            <a:pPr>
              <a:buNone/>
            </a:pPr>
            <a:r>
              <a:rPr lang="tr-TR" dirty="0" smtClean="0"/>
              <a:t> </a:t>
            </a:r>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14</a:t>
            </a:fld>
            <a:endParaRPr lang="tr-TR" dirty="0"/>
          </a:p>
        </p:txBody>
      </p:sp>
    </p:spTree>
    <p:extLst>
      <p:ext uri="{BB962C8B-B14F-4D97-AF65-F5344CB8AC3E}">
        <p14:creationId xmlns:p14="http://schemas.microsoft.com/office/powerpoint/2010/main" val="3006229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14290"/>
            <a:ext cx="8186766" cy="6259662"/>
          </a:xfrm>
        </p:spPr>
        <p:txBody>
          <a:bodyPr>
            <a:normAutofit/>
          </a:bodyPr>
          <a:lstStyle/>
          <a:p>
            <a:pPr algn="ctr">
              <a:buNone/>
            </a:pPr>
            <a:r>
              <a:rPr lang="tr-TR" b="1" dirty="0" smtClean="0"/>
              <a:t>Etkili Bir Model Oluşturamama</a:t>
            </a:r>
            <a:endParaRPr lang="tr-TR" dirty="0" smtClean="0"/>
          </a:p>
          <a:p>
            <a:pPr marL="0" indent="0">
              <a:buNone/>
            </a:pPr>
            <a:r>
              <a:rPr lang="tr-TR" dirty="0"/>
              <a:t> </a:t>
            </a:r>
            <a:r>
              <a:rPr lang="tr-TR" dirty="0" smtClean="0"/>
              <a:t>    Bağıran ve tartışan çocuklarına yine bağırarak uyarıda bulunmak.</a:t>
            </a:r>
            <a:r>
              <a:rPr lang="tr-TR" b="1" dirty="0" smtClean="0"/>
              <a:t> </a:t>
            </a:r>
            <a:endParaRPr lang="tr-TR" dirty="0" smtClean="0"/>
          </a:p>
          <a:p>
            <a:pPr algn="ctr">
              <a:buNone/>
            </a:pPr>
            <a:r>
              <a:rPr lang="tr-TR" b="1" dirty="0" smtClean="0"/>
              <a:t>Pazarlık</a:t>
            </a:r>
            <a:endParaRPr lang="tr-TR" dirty="0" smtClean="0"/>
          </a:p>
          <a:p>
            <a:pPr marL="0" indent="0">
              <a:buNone/>
            </a:pPr>
            <a:r>
              <a:rPr lang="tr-TR" dirty="0" smtClean="0"/>
              <a:t>-Ama anne, ----- den sonra yapsam.</a:t>
            </a:r>
          </a:p>
          <a:p>
            <a:pPr marL="0" indent="0">
              <a:buNone/>
            </a:pPr>
            <a:r>
              <a:rPr lang="tr-TR" dirty="0" smtClean="0"/>
              <a:t>-Peki </a:t>
            </a:r>
            <a:r>
              <a:rPr lang="tr-TR" b="1" dirty="0" smtClean="0"/>
              <a:t>bu seferlik </a:t>
            </a:r>
            <a:r>
              <a:rPr lang="tr-TR" dirty="0" smtClean="0"/>
              <a:t>böyle olsun.</a:t>
            </a:r>
          </a:p>
          <a:p>
            <a:pPr marL="0" indent="0">
              <a:buNone/>
            </a:pPr>
            <a:r>
              <a:rPr lang="tr-TR" dirty="0"/>
              <a:t> </a:t>
            </a:r>
            <a:r>
              <a:rPr lang="tr-TR" dirty="0" smtClean="0"/>
              <a:t>  Çocuklara kuralların ve sınırların pazarlığa açık olduğunu ve sınırları zorlayabileceklerini öğretir.</a:t>
            </a:r>
          </a:p>
          <a:p>
            <a:pPr algn="ctr">
              <a:buNone/>
            </a:pPr>
            <a:r>
              <a:rPr lang="tr-TR" b="1" dirty="0" smtClean="0"/>
              <a:t>Tartışma</a:t>
            </a:r>
            <a:endParaRPr lang="tr-TR" dirty="0" smtClean="0"/>
          </a:p>
          <a:p>
            <a:pPr marL="0" indent="0">
              <a:buNone/>
            </a:pPr>
            <a:r>
              <a:rPr lang="tr-TR" dirty="0"/>
              <a:t> </a:t>
            </a:r>
            <a:r>
              <a:rPr lang="tr-TR" dirty="0" smtClean="0"/>
              <a:t>   Kuralların tartışmaya sunulması, kurallar ile ilgili sürekli açıklamalar yapılması kuralların </a:t>
            </a:r>
            <a:r>
              <a:rPr lang="tr-TR" b="1" dirty="0" smtClean="0"/>
              <a:t>değiştirilmeye ve tartışmaya açık </a:t>
            </a:r>
            <a:r>
              <a:rPr lang="tr-TR" dirty="0" smtClean="0"/>
              <a:t>olduğu mesajını verir.</a:t>
            </a:r>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15</a:t>
            </a:fld>
            <a:endParaRPr lang="tr-TR" dirty="0"/>
          </a:p>
        </p:txBody>
      </p:sp>
    </p:spTree>
    <p:extLst>
      <p:ext uri="{BB962C8B-B14F-4D97-AF65-F5344CB8AC3E}">
        <p14:creationId xmlns:p14="http://schemas.microsoft.com/office/powerpoint/2010/main" val="1619434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428604"/>
            <a:ext cx="8280920" cy="6045348"/>
          </a:xfrm>
        </p:spPr>
        <p:txBody>
          <a:bodyPr>
            <a:normAutofit/>
          </a:bodyPr>
          <a:lstStyle/>
          <a:p>
            <a:pPr algn="ctr">
              <a:buNone/>
            </a:pPr>
            <a:r>
              <a:rPr lang="tr-TR" b="1" dirty="0" smtClean="0"/>
              <a:t>Rüşvetler ve Özel Ödüller</a:t>
            </a:r>
            <a:endParaRPr lang="tr-TR" dirty="0"/>
          </a:p>
          <a:p>
            <a:pPr algn="ctr">
              <a:buNone/>
            </a:pPr>
            <a:r>
              <a:rPr lang="tr-TR" dirty="0" smtClean="0"/>
              <a:t>Zaten yapmak zorunda oldukları görevleri ödül ve</a:t>
            </a:r>
          </a:p>
          <a:p>
            <a:pPr>
              <a:buNone/>
            </a:pPr>
            <a:r>
              <a:rPr lang="tr-TR" dirty="0" smtClean="0"/>
              <a:t>rüşvetle yapmaya başlarlarsa, ödül geri çekildiğinde</a:t>
            </a:r>
          </a:p>
          <a:p>
            <a:pPr>
              <a:buNone/>
            </a:pPr>
            <a:r>
              <a:rPr lang="tr-TR" dirty="0" smtClean="0"/>
              <a:t>tartışmalar geri gelecektir. </a:t>
            </a:r>
          </a:p>
          <a:p>
            <a:pPr algn="ctr">
              <a:buNone/>
            </a:pPr>
            <a:r>
              <a:rPr lang="tr-TR" b="1" dirty="0" smtClean="0"/>
              <a:t>Ana Babalar Arasındaki Tutarsızlık</a:t>
            </a:r>
            <a:endParaRPr lang="tr-TR" dirty="0"/>
          </a:p>
          <a:p>
            <a:pPr>
              <a:buNone/>
            </a:pPr>
            <a:r>
              <a:rPr lang="tr-TR" dirty="0" smtClean="0"/>
              <a:t>	 Çocuk anne izin vermediğinde babayı, baba izin vermediğinde anneyi devreye sokmaya çalışır. Veya daha önce izin vermiştiniz diyerek itiraz eder. </a:t>
            </a:r>
          </a:p>
          <a:p>
            <a:pPr algn="ctr">
              <a:buNone/>
            </a:pPr>
            <a:r>
              <a:rPr lang="tr-TR" b="1" dirty="0"/>
              <a:t>Kural ve Sınırların Takibinde Etkili Olamama</a:t>
            </a:r>
            <a:endParaRPr lang="tr-TR" dirty="0"/>
          </a:p>
          <a:p>
            <a:pPr marL="0" indent="0">
              <a:buNone/>
            </a:pPr>
            <a:r>
              <a:rPr lang="tr-TR" dirty="0" smtClean="0"/>
              <a:t>     Koyduğumuz kurallara uyulmadığını gördüğümüzde </a:t>
            </a:r>
            <a:r>
              <a:rPr lang="tr-TR" b="1" dirty="0" smtClean="0"/>
              <a:t>sadece sözlü bir uyarıda bulunmak sınırları gevşetmeye neden olur. </a:t>
            </a:r>
          </a:p>
          <a:p>
            <a:pPr marL="0" indent="0">
              <a:buNone/>
            </a:pPr>
            <a:r>
              <a:rPr lang="tr-TR" dirty="0" smtClean="0"/>
              <a:t> Çocuğa yaptığı </a:t>
            </a:r>
            <a:r>
              <a:rPr lang="tr-TR" dirty="0"/>
              <a:t>davranışın sonucu yaşatılarak kural ve sınırların etkisi korunmalıdır.</a:t>
            </a:r>
            <a:endParaRPr lang="tr-TR" dirty="0" smtClean="0"/>
          </a:p>
          <a:p>
            <a:endParaRPr lang="tr-TR" dirty="0" smtClean="0"/>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00042"/>
            <a:ext cx="8258204" cy="5973910"/>
          </a:xfrm>
        </p:spPr>
        <p:txBody>
          <a:bodyPr/>
          <a:lstStyle/>
          <a:p>
            <a:pPr algn="ctr">
              <a:buNone/>
            </a:pPr>
            <a:r>
              <a:rPr lang="tr-TR" b="1" dirty="0" smtClean="0"/>
              <a:t>Örnekler: Etkisiz Sözel Mesajlar</a:t>
            </a:r>
          </a:p>
          <a:p>
            <a:pPr algn="ctr">
              <a:buNone/>
            </a:pPr>
            <a:endParaRPr lang="tr-TR" dirty="0" smtClean="0"/>
          </a:p>
          <a:p>
            <a:pPr>
              <a:buFont typeface="Wingdings" pitchFamily="2" charset="2"/>
              <a:buChar char="§"/>
            </a:pPr>
            <a:r>
              <a:rPr lang="tr-TR" dirty="0" smtClean="0"/>
              <a:t>Artık banyo zamanı, tamam mı?</a:t>
            </a:r>
          </a:p>
          <a:p>
            <a:pPr>
              <a:buFont typeface="Wingdings" pitchFamily="2" charset="2"/>
              <a:buChar char="§"/>
            </a:pPr>
            <a:r>
              <a:rPr lang="tr-TR" dirty="0" smtClean="0"/>
              <a:t>Hiç olmazsa bir kere benimle işbirliği yapamaz mısın?</a:t>
            </a:r>
          </a:p>
          <a:p>
            <a:pPr>
              <a:buFont typeface="Wingdings" pitchFamily="2" charset="2"/>
              <a:buChar char="§"/>
            </a:pPr>
            <a:r>
              <a:rPr lang="tr-TR" dirty="0" smtClean="0"/>
              <a:t>Biraz toparlan.</a:t>
            </a:r>
          </a:p>
          <a:p>
            <a:pPr>
              <a:buFont typeface="Wingdings" pitchFamily="2" charset="2"/>
              <a:buChar char="§"/>
            </a:pPr>
            <a:r>
              <a:rPr lang="tr-TR" dirty="0" smtClean="0"/>
              <a:t>Daha yumuşak bir sesle bağırsan, bebeği uyandıracaksın.</a:t>
            </a:r>
          </a:p>
          <a:p>
            <a:pPr>
              <a:buFont typeface="Wingdings" pitchFamily="2" charset="2"/>
              <a:buChar char="§"/>
            </a:pPr>
            <a:r>
              <a:rPr lang="tr-TR" dirty="0" smtClean="0"/>
              <a:t>Telefonda olduğumu görmüyor musun ?</a:t>
            </a:r>
          </a:p>
          <a:p>
            <a:pPr>
              <a:buFont typeface="Wingdings" pitchFamily="2" charset="2"/>
              <a:buChar char="§"/>
            </a:pPr>
            <a:r>
              <a:rPr lang="tr-TR" dirty="0" smtClean="0"/>
              <a:t>Ben senin sözünü kessem hoşuna gider mi ?</a:t>
            </a:r>
          </a:p>
          <a:p>
            <a:pPr>
              <a:buFont typeface="Wingdings" pitchFamily="2" charset="2"/>
              <a:buChar char="§"/>
            </a:pPr>
            <a:r>
              <a:rPr lang="tr-TR" dirty="0" smtClean="0"/>
              <a:t>Tavırlarını beğenmiyorum.</a:t>
            </a:r>
          </a:p>
          <a:p>
            <a:pPr>
              <a:buFont typeface="Wingdings" pitchFamily="2" charset="2"/>
              <a:buChar char="§"/>
            </a:pPr>
            <a:r>
              <a:rPr lang="tr-TR" dirty="0" smtClean="0"/>
              <a:t>Bebek gibi davranmaktan vazgeç.</a:t>
            </a:r>
          </a:p>
          <a:p>
            <a:pPr>
              <a:buFont typeface="Wingdings" pitchFamily="2" charset="2"/>
              <a:buChar char="§"/>
            </a:pPr>
            <a:r>
              <a:rPr lang="tr-TR" dirty="0" smtClean="0"/>
              <a:t>Artık bu kadar yeter.</a:t>
            </a:r>
          </a:p>
          <a:p>
            <a:pPr>
              <a:buFont typeface="Wingdings" pitchFamily="2" charset="2"/>
              <a:buChar char="§"/>
            </a:pPr>
            <a:endParaRPr lang="tr-TR" dirty="0" smtClean="0"/>
          </a:p>
          <a:p>
            <a:pPr>
              <a:buFont typeface="Wingdings" pitchFamily="2" charset="2"/>
              <a:buChar char="§"/>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28604"/>
            <a:ext cx="8115328" cy="6045348"/>
          </a:xfrm>
        </p:spPr>
        <p:txBody>
          <a:bodyPr/>
          <a:lstStyle/>
          <a:p>
            <a:pPr algn="ctr">
              <a:buNone/>
            </a:pPr>
            <a:r>
              <a:rPr lang="tr-TR" b="1" dirty="0" smtClean="0"/>
              <a:t>Örnekler: Etkisiz Davranışsal Mesajlar</a:t>
            </a:r>
          </a:p>
          <a:p>
            <a:pPr algn="ctr">
              <a:buNone/>
            </a:pPr>
            <a:endParaRPr lang="tr-TR" dirty="0" smtClean="0"/>
          </a:p>
          <a:p>
            <a:pPr>
              <a:buFont typeface="Wingdings" pitchFamily="2" charset="2"/>
              <a:buChar char="§"/>
            </a:pPr>
            <a:r>
              <a:rPr lang="tr-TR" dirty="0" smtClean="0"/>
              <a:t>Çocukların büyük bir dağınıklığı bırakıp gitmelerine izin vermek. </a:t>
            </a:r>
          </a:p>
          <a:p>
            <a:pPr>
              <a:buFont typeface="Wingdings" pitchFamily="2" charset="2"/>
              <a:buChar char="§"/>
            </a:pPr>
            <a:r>
              <a:rPr lang="tr-TR" dirty="0" smtClean="0"/>
              <a:t>Dağıttığı oyuncaklarını onların yerine toplamak.</a:t>
            </a:r>
          </a:p>
          <a:p>
            <a:pPr>
              <a:buFont typeface="Wingdings" pitchFamily="2" charset="2"/>
              <a:buChar char="§"/>
            </a:pPr>
            <a:r>
              <a:rPr lang="tr-TR" dirty="0" smtClean="0"/>
              <a:t>Vuran bir çocuğa nasıl bir duygu olduğunu anlaması için vurmak.</a:t>
            </a:r>
          </a:p>
          <a:p>
            <a:pPr>
              <a:buFont typeface="Wingdings" pitchFamily="2" charset="2"/>
              <a:buChar char="§"/>
            </a:pPr>
            <a:r>
              <a:rPr lang="tr-TR" dirty="0" smtClean="0"/>
              <a:t>Çocuk kendisi yapabilecekken giydirmek veya yedirmek.</a:t>
            </a:r>
          </a:p>
          <a:p>
            <a:pPr>
              <a:buFont typeface="Wingdings" pitchFamily="2" charset="2"/>
              <a:buChar char="§"/>
            </a:pPr>
            <a:r>
              <a:rPr lang="tr-TR" dirty="0" smtClean="0"/>
              <a:t>Keyfiniz yerindeyken kabul edilemez davranışları görmezden gelmek.</a:t>
            </a:r>
          </a:p>
          <a:p>
            <a:pPr>
              <a:buFont typeface="Wingdings" pitchFamily="2" charset="2"/>
              <a:buChar char="§"/>
            </a:pPr>
            <a:r>
              <a:rPr lang="tr-TR" dirty="0" smtClean="0"/>
              <a:t>Yanlış bir davranışın zamanla ortadan kalkacağını düşünerek görmezden gelmek.</a:t>
            </a:r>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71480"/>
            <a:ext cx="8115328" cy="5902472"/>
          </a:xfrm>
        </p:spPr>
        <p:txBody>
          <a:bodyPr>
            <a:normAutofit/>
          </a:bodyPr>
          <a:lstStyle/>
          <a:p>
            <a:pPr algn="ctr">
              <a:buNone/>
            </a:pPr>
            <a:r>
              <a:rPr lang="tr-TR" b="1" dirty="0" smtClean="0">
                <a:solidFill>
                  <a:srgbClr val="C00000"/>
                </a:solidFill>
              </a:rPr>
              <a:t>Kesin Sınırlar: “Hayır’ın Gerçekten “Hayır” </a:t>
            </a:r>
          </a:p>
          <a:p>
            <a:pPr algn="ctr">
              <a:buNone/>
            </a:pPr>
            <a:r>
              <a:rPr lang="tr-TR" b="1" dirty="0" smtClean="0">
                <a:solidFill>
                  <a:srgbClr val="C00000"/>
                </a:solidFill>
              </a:rPr>
              <a:t> Anlamına Geldiği Zaman:</a:t>
            </a:r>
            <a:endParaRPr lang="tr-TR" dirty="0" smtClean="0">
              <a:solidFill>
                <a:srgbClr val="C00000"/>
              </a:solidFill>
            </a:endParaRPr>
          </a:p>
          <a:p>
            <a:pPr>
              <a:buFont typeface="Wingdings" pitchFamily="2" charset="2"/>
              <a:buChar char="§"/>
            </a:pPr>
            <a:r>
              <a:rPr lang="tr-TR" dirty="0" smtClean="0"/>
              <a:t>Kesin sınırlar kurallarımız ve beklentilerimiz hakkında net sinyaller verir.</a:t>
            </a:r>
          </a:p>
          <a:p>
            <a:pPr>
              <a:buFont typeface="Wingdings" pitchFamily="2" charset="2"/>
              <a:buChar char="§"/>
            </a:pPr>
            <a:r>
              <a:rPr lang="tr-TR" dirty="0" smtClean="0"/>
              <a:t>Bu sinyallerle yetiştirilen çocuklar ne demek istediğimizi anlarlar, çünkü söylediklerimizi deneyimleyerek öğrenmişlerdir.</a:t>
            </a:r>
          </a:p>
          <a:p>
            <a:pPr>
              <a:buFont typeface="Wingdings" pitchFamily="2" charset="2"/>
              <a:buChar char="§"/>
            </a:pPr>
            <a:r>
              <a:rPr lang="tr-TR" dirty="0" smtClean="0"/>
              <a:t>Sözlerle davranışlar arasında uyum vardır. </a:t>
            </a:r>
          </a:p>
          <a:p>
            <a:pPr>
              <a:buFont typeface="Wingdings" pitchFamily="2" charset="2"/>
              <a:buChar char="§"/>
            </a:pPr>
            <a:r>
              <a:rPr lang="tr-TR" dirty="0" smtClean="0"/>
              <a:t>Sözlerimizi ciddiye almayı ve gerektiğinde işbirliği</a:t>
            </a:r>
          </a:p>
          <a:p>
            <a:pPr>
              <a:buFont typeface="Wingdings" pitchFamily="2" charset="2"/>
              <a:buChar char="§"/>
            </a:pPr>
            <a:r>
              <a:rPr lang="tr-TR" dirty="0" smtClean="0"/>
              <a:t>yapmayı öğrenirler. </a:t>
            </a:r>
          </a:p>
          <a:p>
            <a:pPr>
              <a:buFont typeface="Wingdings" pitchFamily="2" charset="2"/>
              <a:buChar char="§"/>
            </a:pPr>
            <a:r>
              <a:rPr lang="tr-TR" dirty="0" smtClean="0"/>
              <a:t>Sorumluluk almayı öğretir. </a:t>
            </a:r>
          </a:p>
          <a:p>
            <a:pPr>
              <a:buFont typeface="Wingdings" pitchFamily="2" charset="2"/>
              <a:buChar char="§"/>
            </a:pPr>
            <a:r>
              <a:rPr lang="tr-TR" dirty="0" smtClean="0"/>
              <a:t>Yetişkinlerin söylediklerini  “gerçekten kastettiklerini” bilirler. </a:t>
            </a:r>
          </a:p>
          <a:p>
            <a:pPr>
              <a:buFont typeface="Wingdings" pitchFamily="2" charset="2"/>
              <a:buChar char="§"/>
            </a:pPr>
            <a:r>
              <a:rPr lang="tr-TR" dirty="0" smtClean="0"/>
              <a:t>Kesin sınırlar çocuk yetiştirmenin çok etkili araçlarıdır.</a:t>
            </a:r>
          </a:p>
          <a:p>
            <a:pPr>
              <a:buNone/>
            </a:pPr>
            <a:endParaRPr lang="tr-TR" dirty="0" smtClean="0"/>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971600" y="1844824"/>
            <a:ext cx="6768752" cy="2376264"/>
          </a:xfrm>
        </p:spPr>
        <p:txBody>
          <a:bodyPr>
            <a:normAutofit fontScale="85000" lnSpcReduction="10000"/>
          </a:bodyPr>
          <a:lstStyle/>
          <a:p>
            <a:pPr>
              <a:buFont typeface="Wingdings" pitchFamily="2" charset="2"/>
              <a:buChar char="§"/>
            </a:pPr>
            <a:r>
              <a:rPr lang="tr-TR" sz="3200" b="1" dirty="0" smtClean="0">
                <a:latin typeface="Arial" pitchFamily="34" charset="0"/>
                <a:cs typeface="Arial" pitchFamily="34" charset="0"/>
              </a:rPr>
              <a:t>Sınır nedir?</a:t>
            </a:r>
          </a:p>
          <a:p>
            <a:pPr>
              <a:buFont typeface="Wingdings" pitchFamily="2" charset="2"/>
              <a:buChar char="§"/>
            </a:pPr>
            <a:endParaRPr lang="tr-TR" sz="3200" b="1" dirty="0" smtClean="0">
              <a:latin typeface="Arial" pitchFamily="34" charset="0"/>
              <a:cs typeface="Arial" pitchFamily="34" charset="0"/>
            </a:endParaRPr>
          </a:p>
          <a:p>
            <a:pPr>
              <a:buFont typeface="Wingdings" pitchFamily="2" charset="2"/>
              <a:buChar char="§"/>
            </a:pPr>
            <a:r>
              <a:rPr lang="tr-TR" sz="3200" b="1" dirty="0" smtClean="0">
                <a:latin typeface="Arial" pitchFamily="34" charset="0"/>
                <a:cs typeface="Arial" pitchFamily="34" charset="0"/>
              </a:rPr>
              <a:t>Günlük yaşamınızda sınırlar nelerdir?</a:t>
            </a:r>
          </a:p>
          <a:p>
            <a:pPr>
              <a:buFont typeface="Wingdings" pitchFamily="2" charset="2"/>
              <a:buChar char="§"/>
            </a:pPr>
            <a:endParaRPr lang="tr-TR" sz="3200" b="1" dirty="0" smtClean="0">
              <a:latin typeface="Arial" pitchFamily="34" charset="0"/>
              <a:cs typeface="Arial" pitchFamily="34" charset="0"/>
            </a:endParaRPr>
          </a:p>
          <a:p>
            <a:pPr>
              <a:buFont typeface="Wingdings" pitchFamily="2" charset="2"/>
              <a:buChar char="§"/>
            </a:pPr>
            <a:r>
              <a:rPr lang="tr-TR" sz="3200" b="1" dirty="0" smtClean="0">
                <a:latin typeface="Arial" pitchFamily="34" charset="0"/>
                <a:cs typeface="Arial" pitchFamily="34" charset="0"/>
              </a:rPr>
              <a:t>Sınırlar neden gereklidir?</a:t>
            </a:r>
            <a:endParaRPr lang="tr-TR" sz="3200" b="1" dirty="0">
              <a:latin typeface="Arial" pitchFamily="34" charset="0"/>
              <a:cs typeface="Arial" pitchFamily="34" charset="0"/>
            </a:endParaRPr>
          </a:p>
        </p:txBody>
      </p:sp>
      <p:sp>
        <p:nvSpPr>
          <p:cNvPr id="4" name="Slayt Numarası Yer Tutucusu 3"/>
          <p:cNvSpPr>
            <a:spLocks noGrp="1"/>
          </p:cNvSpPr>
          <p:nvPr>
            <p:ph type="sldNum" sz="quarter" idx="15"/>
          </p:nvPr>
        </p:nvSpPr>
        <p:spPr/>
        <p:txBody>
          <a:bodyPr/>
          <a:lstStyle/>
          <a:p>
            <a:fld id="{13252C44-2F67-48F9-B1D1-AE29EFD11AC8}" type="slidenum">
              <a:rPr lang="tr-TR" smtClean="0"/>
              <a:pPr/>
              <a:t>2</a:t>
            </a:fld>
            <a:endParaRPr lang="tr-TR"/>
          </a:p>
        </p:txBody>
      </p:sp>
    </p:spTree>
    <p:extLst>
      <p:ext uri="{BB962C8B-B14F-4D97-AF65-F5344CB8AC3E}">
        <p14:creationId xmlns:p14="http://schemas.microsoft.com/office/powerpoint/2010/main" val="2982538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467600" cy="417530"/>
          </a:xfrm>
        </p:spPr>
        <p:txBody>
          <a:bodyPr>
            <a:noAutofit/>
          </a:bodyPr>
          <a:lstStyle/>
          <a:p>
            <a:pPr algn="ctr"/>
            <a:r>
              <a:rPr lang="tr-TR" sz="2400" b="1" dirty="0" smtClean="0">
                <a:solidFill>
                  <a:srgbClr val="B09B00"/>
                </a:solidFill>
              </a:rPr>
              <a:t>KESİN SINIR UYGULAMASI</a:t>
            </a:r>
            <a:endParaRPr lang="tr-TR" sz="2400" b="1" dirty="0">
              <a:solidFill>
                <a:srgbClr val="B09B00"/>
              </a:solidFill>
            </a:endParaRPr>
          </a:p>
        </p:txBody>
      </p:sp>
      <p:sp>
        <p:nvSpPr>
          <p:cNvPr id="3" name="2 İçerik Yer Tutucusu"/>
          <p:cNvSpPr>
            <a:spLocks noGrp="1"/>
          </p:cNvSpPr>
          <p:nvPr>
            <p:ph sz="quarter" idx="1"/>
          </p:nvPr>
        </p:nvSpPr>
        <p:spPr>
          <a:xfrm>
            <a:off x="457200" y="928670"/>
            <a:ext cx="8115328" cy="5545282"/>
          </a:xfrm>
        </p:spPr>
        <p:txBody>
          <a:bodyPr>
            <a:normAutofit fontScale="92500" lnSpcReduction="10000"/>
          </a:bodyPr>
          <a:lstStyle/>
          <a:p>
            <a:pPr lvl="0" algn="ctr">
              <a:buNone/>
            </a:pPr>
            <a:r>
              <a:rPr lang="tr-TR" sz="2500" b="1" dirty="0" smtClean="0"/>
              <a:t>1- Mesajınızı  davranış üzerinde yoğunlaştırın</a:t>
            </a:r>
          </a:p>
          <a:p>
            <a:pPr lvl="0">
              <a:buNone/>
            </a:pPr>
            <a:r>
              <a:rPr lang="tr-TR" dirty="0" smtClean="0"/>
              <a:t>	Amacımız, davranışı gösteren çocuğa değil, olumsuz</a:t>
            </a:r>
          </a:p>
          <a:p>
            <a:pPr lvl="0">
              <a:buNone/>
            </a:pPr>
            <a:r>
              <a:rPr lang="tr-TR" dirty="0" smtClean="0"/>
              <a:t>davranışa tepki göstermektir.</a:t>
            </a:r>
            <a:r>
              <a:rPr lang="tr-TR" b="1" dirty="0" smtClean="0"/>
              <a:t> </a:t>
            </a:r>
            <a:endParaRPr lang="tr-TR" dirty="0" smtClean="0"/>
          </a:p>
          <a:p>
            <a:pPr marL="0" indent="0">
              <a:buNone/>
            </a:pPr>
            <a:r>
              <a:rPr lang="tr-TR" dirty="0" smtClean="0"/>
              <a:t>	Bu nedenle, mesajımızın odak noktası davranış veya düzeltilecek hareket olmalıdır. </a:t>
            </a:r>
          </a:p>
          <a:p>
            <a:pPr marL="0" indent="0">
              <a:buNone/>
            </a:pPr>
            <a:r>
              <a:rPr lang="tr-TR" dirty="0" smtClean="0"/>
              <a:t>	Tutumlar, duygular veya çocuğun değeri üzerinde durulmamalıdır.  </a:t>
            </a:r>
          </a:p>
          <a:p>
            <a:pPr marL="0" indent="0">
              <a:buNone/>
            </a:pPr>
            <a:r>
              <a:rPr lang="tr-TR" b="1" dirty="0" smtClean="0"/>
              <a:t>	</a:t>
            </a:r>
            <a:r>
              <a:rPr lang="tr-TR" b="1" dirty="0" err="1" smtClean="0"/>
              <a:t>Örn</a:t>
            </a:r>
            <a:r>
              <a:rPr lang="tr-TR" b="1" dirty="0" smtClean="0"/>
              <a:t>:</a:t>
            </a:r>
            <a:r>
              <a:rPr lang="tr-TR" dirty="0" smtClean="0"/>
              <a:t> 6 yaşındaki çocuğunuzun kardeşini rahatsız etmesini durdurmak istiyorsanız.</a:t>
            </a:r>
          </a:p>
          <a:p>
            <a:pPr marL="0" indent="0">
              <a:buNone/>
            </a:pPr>
            <a:r>
              <a:rPr lang="tr-TR" dirty="0" smtClean="0"/>
              <a:t>	-“Kardeşini rahatsız etmeyi derhal bırak.” denmelidir.</a:t>
            </a:r>
          </a:p>
          <a:p>
            <a:pPr marL="0" indent="0">
              <a:buNone/>
            </a:pPr>
            <a:r>
              <a:rPr lang="tr-TR" dirty="0" smtClean="0"/>
              <a:t> </a:t>
            </a:r>
            <a:r>
              <a:rPr lang="tr-TR" dirty="0"/>
              <a:t>	</a:t>
            </a:r>
            <a:r>
              <a:rPr lang="tr-TR" dirty="0" smtClean="0"/>
              <a:t>-Baş belası olma. -Sence kardeşin ne hissediyor. vb. olmamalıdır.  </a:t>
            </a:r>
          </a:p>
          <a:p>
            <a:pPr marL="0" indent="0">
              <a:buNone/>
            </a:pPr>
            <a:r>
              <a:rPr lang="tr-TR" dirty="0" smtClean="0"/>
              <a:t>	Veya telefonla görüşürken sizi rahatsız ettiğinde,</a:t>
            </a:r>
          </a:p>
          <a:p>
            <a:pPr marL="0" indent="0">
              <a:buNone/>
            </a:pPr>
            <a:r>
              <a:rPr lang="tr-TR" dirty="0" smtClean="0"/>
              <a:t>	-Beni rahatsız etmeyi bırak. -Telefonum bitene kadar beklemek zorundasın denmelidir. </a:t>
            </a:r>
          </a:p>
          <a:p>
            <a:pPr>
              <a:buFont typeface="Wingdings" pitchFamily="2" charset="2"/>
              <a:buChar char="§"/>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00042"/>
            <a:ext cx="7972452" cy="5233214"/>
          </a:xfrm>
        </p:spPr>
        <p:txBody>
          <a:bodyPr/>
          <a:lstStyle/>
          <a:p>
            <a:pPr lvl="0" algn="ctr">
              <a:buNone/>
            </a:pPr>
            <a:r>
              <a:rPr lang="tr-TR" b="1" dirty="0" smtClean="0"/>
              <a:t>2- Doğrudan ve belirgin ifadeler kullanın</a:t>
            </a:r>
            <a:endParaRPr lang="tr-TR" b="1" dirty="0"/>
          </a:p>
          <a:p>
            <a:pPr lvl="0" algn="ctr">
              <a:buNone/>
            </a:pPr>
            <a:endParaRPr lang="tr-TR" b="1" dirty="0" smtClean="0"/>
          </a:p>
          <a:p>
            <a:pPr lvl="0">
              <a:buNone/>
            </a:pPr>
            <a:r>
              <a:rPr lang="tr-TR" b="1" dirty="0" smtClean="0"/>
              <a:t>		Ne kadar az sözcük kullanılırsa o kadar iyidir. </a:t>
            </a:r>
          </a:p>
          <a:p>
            <a:pPr lvl="0">
              <a:buNone/>
            </a:pPr>
            <a:r>
              <a:rPr lang="tr-TR" b="1" dirty="0"/>
              <a:t>	</a:t>
            </a:r>
            <a:r>
              <a:rPr lang="tr-TR" b="1" dirty="0" smtClean="0"/>
              <a:t>	</a:t>
            </a:r>
            <a:r>
              <a:rPr lang="tr-TR" dirty="0" smtClean="0"/>
              <a:t>Sınırları belirleyen kesin bir mesaj tam olarak ne istediğinizi iletir. Gerekiyorsa ne zaman ve nasıl yapacaklarını da söylemek gerekir.</a:t>
            </a:r>
          </a:p>
          <a:p>
            <a:pPr lvl="0">
              <a:buNone/>
            </a:pPr>
            <a:endParaRPr lang="tr-TR" dirty="0" smtClean="0"/>
          </a:p>
          <a:p>
            <a:pPr marL="640080" lvl="2" indent="0">
              <a:buNone/>
            </a:pPr>
            <a:r>
              <a:rPr lang="tr-TR" sz="2400" b="1" dirty="0" smtClean="0"/>
              <a:t>Ör: </a:t>
            </a:r>
            <a:r>
              <a:rPr lang="tr-TR" sz="2400" dirty="0" smtClean="0"/>
              <a:t>“Oyunun bittiğinde oyuncaklarını kutusuna</a:t>
            </a:r>
          </a:p>
          <a:p>
            <a:pPr marL="640080" lvl="2" indent="0">
              <a:buNone/>
            </a:pPr>
            <a:r>
              <a:rPr lang="tr-TR" sz="2400" dirty="0" smtClean="0"/>
              <a:t>kaldır.” </a:t>
            </a:r>
            <a:r>
              <a:rPr lang="tr-TR" sz="2400" dirty="0"/>
              <a:t>o</a:t>
            </a:r>
            <a:r>
              <a:rPr lang="tr-TR" sz="2400" dirty="0" smtClean="0"/>
              <a:t>lmalıdır. </a:t>
            </a:r>
          </a:p>
          <a:p>
            <a:pPr marL="365760" lvl="1" indent="0">
              <a:buNone/>
            </a:pPr>
            <a:r>
              <a:rPr lang="tr-TR" sz="2400" dirty="0" smtClean="0"/>
              <a:t>	Dağınık olma, düzenli olmalısın gibi ifadeler net değildir.</a:t>
            </a:r>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836712"/>
            <a:ext cx="8186766" cy="4296540"/>
          </a:xfrm>
        </p:spPr>
        <p:txBody>
          <a:bodyPr/>
          <a:lstStyle/>
          <a:p>
            <a:pPr lvl="0" algn="ctr">
              <a:buNone/>
            </a:pPr>
            <a:r>
              <a:rPr lang="tr-TR" b="1" dirty="0" smtClean="0"/>
              <a:t>3- Normal sesinizi kullanın: </a:t>
            </a:r>
          </a:p>
          <a:p>
            <a:pPr lvl="0" algn="ctr">
              <a:buNone/>
            </a:pPr>
            <a:endParaRPr lang="tr-TR" b="1" dirty="0" smtClean="0"/>
          </a:p>
          <a:p>
            <a:pPr marL="365760" lvl="1" indent="0">
              <a:buNone/>
            </a:pPr>
            <a:r>
              <a:rPr lang="tr-TR" sz="2400" dirty="0" smtClean="0"/>
              <a:t>	Kesin sınırlar belli ise bunu sert </a:t>
            </a:r>
            <a:r>
              <a:rPr lang="tr-TR" sz="2400" b="1" dirty="0" smtClean="0"/>
              <a:t>bir ses tonu ile iletmenize gerek yoktur</a:t>
            </a:r>
            <a:r>
              <a:rPr lang="tr-TR" sz="2400" dirty="0" smtClean="0"/>
              <a:t>. </a:t>
            </a:r>
          </a:p>
          <a:p>
            <a:pPr marL="0" lvl="0" indent="0">
              <a:buNone/>
            </a:pPr>
            <a:endParaRPr lang="tr-TR" dirty="0"/>
          </a:p>
          <a:p>
            <a:pPr marL="0" lvl="0" indent="0">
              <a:buNone/>
            </a:pPr>
            <a:r>
              <a:rPr lang="tr-TR" dirty="0" smtClean="0"/>
              <a:t>	Kararlı olduğunuzu  ve kontrolün sizde olduğunu normal bir ses tonu ile verebilirsiniz.</a:t>
            </a:r>
            <a:r>
              <a:rPr lang="tr-TR" b="1" dirty="0" smtClean="0"/>
              <a:t> </a:t>
            </a:r>
            <a:r>
              <a:rPr lang="tr-TR" dirty="0" smtClean="0"/>
              <a:t>Ve bu noktada gerekiyorsa davranışsal mesaja geçmeye hazırlıklı olun.</a:t>
            </a:r>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71480"/>
            <a:ext cx="8115328" cy="5902472"/>
          </a:xfrm>
        </p:spPr>
        <p:txBody>
          <a:bodyPr>
            <a:normAutofit/>
          </a:bodyPr>
          <a:lstStyle/>
          <a:p>
            <a:pPr lvl="0" algn="ctr">
              <a:buNone/>
            </a:pPr>
            <a:r>
              <a:rPr lang="tr-TR" b="1" dirty="0" smtClean="0"/>
              <a:t>4- Olumsuz davranışlarının sonucunu yaşatın</a:t>
            </a:r>
          </a:p>
          <a:p>
            <a:pPr lvl="0" algn="ctr">
              <a:buNone/>
            </a:pPr>
            <a:endParaRPr lang="tr-TR" b="1" dirty="0" smtClean="0"/>
          </a:p>
          <a:p>
            <a:pPr marL="0" indent="0">
              <a:buNone/>
            </a:pPr>
            <a:r>
              <a:rPr lang="tr-TR" dirty="0" smtClean="0"/>
              <a:t>	Çocuğunuz sınırları zorluyorsa ya da kurallara uymamaya devam ediyorsa; kuralı hatırlattığınızda bu kurala uymaması durumunda, uygulayacağınız sonuçları da belirtmeniz gerekebilir.</a:t>
            </a:r>
            <a:r>
              <a:rPr lang="tr-TR" b="1" dirty="0" smtClean="0"/>
              <a:t> 	</a:t>
            </a:r>
          </a:p>
          <a:p>
            <a:pPr marL="0" indent="0">
              <a:buNone/>
            </a:pPr>
            <a:r>
              <a:rPr lang="tr-TR" b="1" dirty="0"/>
              <a:t>	</a:t>
            </a:r>
            <a:r>
              <a:rPr lang="tr-TR" b="1" dirty="0" smtClean="0"/>
              <a:t>Ör: </a:t>
            </a:r>
            <a:r>
              <a:rPr lang="tr-TR" dirty="0" smtClean="0"/>
              <a:t>Yemek için masaya gelmeyen çocuğa, yemezse akşama kadar beklemesi gerekeceği açıklanır. Sonrasında yemek talebinde bulunduğunda “Yemek saati bitti, akşam yemeğini beklemen gerekecek.” denebilir.</a:t>
            </a:r>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57166"/>
            <a:ext cx="8115328" cy="6116786"/>
          </a:xfrm>
        </p:spPr>
        <p:txBody>
          <a:bodyPr/>
          <a:lstStyle/>
          <a:p>
            <a:pPr>
              <a:buNone/>
            </a:pPr>
            <a:r>
              <a:rPr lang="tr-TR" b="1" dirty="0" smtClean="0"/>
              <a:t>  	Örnekler: Etkili Sözel Mesajlar</a:t>
            </a:r>
          </a:p>
          <a:p>
            <a:pPr>
              <a:buNone/>
            </a:pPr>
            <a:endParaRPr lang="tr-TR" dirty="0" smtClean="0"/>
          </a:p>
          <a:p>
            <a:pPr>
              <a:buFont typeface="Wingdings" pitchFamily="2" charset="2"/>
              <a:buChar char="§"/>
            </a:pPr>
            <a:r>
              <a:rPr lang="tr-TR" dirty="0"/>
              <a:t>V</a:t>
            </a:r>
            <a:r>
              <a:rPr lang="tr-TR" dirty="0" smtClean="0"/>
              <a:t>urmayı bırak.	</a:t>
            </a:r>
          </a:p>
          <a:p>
            <a:pPr>
              <a:buFont typeface="Wingdings" pitchFamily="2" charset="2"/>
              <a:buChar char="§"/>
            </a:pPr>
            <a:r>
              <a:rPr lang="tr-TR" dirty="0" smtClean="0"/>
              <a:t>Ayaklarını masaya koyma lütfen.</a:t>
            </a:r>
          </a:p>
          <a:p>
            <a:pPr>
              <a:buFont typeface="Wingdings" pitchFamily="2" charset="2"/>
              <a:buChar char="§"/>
            </a:pPr>
            <a:r>
              <a:rPr lang="tr-TR" dirty="0" smtClean="0"/>
              <a:t>Dışarıya çıkmadan önce oyuncaklarını topla ve kutusuna koy.</a:t>
            </a:r>
          </a:p>
          <a:p>
            <a:pPr>
              <a:buFont typeface="Wingdings" pitchFamily="2" charset="2"/>
              <a:buChar char="§"/>
            </a:pPr>
            <a:r>
              <a:rPr lang="tr-TR" dirty="0" smtClean="0"/>
              <a:t>Legolarınla mutfakta oynama. İstersen odanda ya da balkonda oynayabilirsin.</a:t>
            </a:r>
          </a:p>
          <a:p>
            <a:pPr>
              <a:buFont typeface="Wingdings" pitchFamily="2" charset="2"/>
              <a:buChar char="§"/>
            </a:pPr>
            <a:r>
              <a:rPr lang="tr-TR" dirty="0" smtClean="0"/>
              <a:t>Televizyonu kapat lütfen, ya da ben kapatacağım.</a:t>
            </a:r>
          </a:p>
          <a:p>
            <a:pPr>
              <a:buFont typeface="Wingdings" pitchFamily="2" charset="2"/>
              <a:buChar char="§"/>
            </a:pPr>
            <a:r>
              <a:rPr lang="tr-TR" dirty="0" smtClean="0"/>
              <a:t>Oyuncaklarınla kendine ve çevrene zarar vermeden oyna ya da elinden almak zorunda kalacağım.</a:t>
            </a:r>
          </a:p>
          <a:p>
            <a:pPr>
              <a:buFont typeface="Wingdings" pitchFamily="2" charset="2"/>
              <a:buChar char="§"/>
            </a:pPr>
            <a:endParaRPr lang="tr-TR" b="1"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57166"/>
            <a:ext cx="8115328" cy="6116786"/>
          </a:xfrm>
        </p:spPr>
        <p:txBody>
          <a:bodyPr>
            <a:normAutofit/>
          </a:bodyPr>
          <a:lstStyle/>
          <a:p>
            <a:pPr>
              <a:buNone/>
            </a:pPr>
            <a:r>
              <a:rPr lang="tr-TR" b="1" dirty="0" smtClean="0"/>
              <a:t>  </a:t>
            </a:r>
            <a:r>
              <a:rPr lang="tr-TR" sz="2600" b="1" dirty="0" smtClean="0"/>
              <a:t>Örnekler: Etkili Davranışsal  Mesajlar.</a:t>
            </a:r>
          </a:p>
          <a:p>
            <a:pPr>
              <a:buNone/>
            </a:pPr>
            <a:r>
              <a:rPr lang="tr-TR" sz="2600" b="1" dirty="0"/>
              <a:t>	</a:t>
            </a:r>
            <a:r>
              <a:rPr lang="tr-TR" sz="2600" b="1" dirty="0" smtClean="0"/>
              <a:t>(Sözel uyarı yapıldıktan sonra çocuk problemli davranışa devam ediyorsa)</a:t>
            </a:r>
            <a:endParaRPr lang="tr-TR" sz="2600" dirty="0" smtClean="0"/>
          </a:p>
          <a:p>
            <a:pPr>
              <a:buFont typeface="Wingdings" pitchFamily="2" charset="2"/>
              <a:buChar char="§"/>
            </a:pPr>
            <a:r>
              <a:rPr lang="tr-TR" dirty="0" smtClean="0"/>
              <a:t>Koltukta boyama yapmaya devam eden çocuğun </a:t>
            </a:r>
            <a:r>
              <a:rPr lang="tr-TR" u="sng" dirty="0" smtClean="0"/>
              <a:t>elinden boyaları almak.</a:t>
            </a:r>
          </a:p>
          <a:p>
            <a:pPr>
              <a:buFont typeface="Wingdings" pitchFamily="2" charset="2"/>
              <a:buChar char="§"/>
            </a:pPr>
            <a:r>
              <a:rPr lang="tr-TR" dirty="0" smtClean="0"/>
              <a:t>Oyuncaklarını toplamayı reddeden çocuğun bu </a:t>
            </a:r>
            <a:r>
              <a:rPr lang="tr-TR" u="sng" dirty="0" smtClean="0"/>
              <a:t>oyuncaklarını birkaç günlüğüne kaldırmak.</a:t>
            </a:r>
          </a:p>
          <a:p>
            <a:pPr>
              <a:buFont typeface="Wingdings" pitchFamily="2" charset="2"/>
              <a:buChar char="§"/>
            </a:pPr>
            <a:r>
              <a:rPr lang="tr-TR" dirty="0" smtClean="0"/>
              <a:t>Oyunun kurallarına uymayı reddeden çocuğunuzun, </a:t>
            </a:r>
            <a:r>
              <a:rPr lang="tr-TR" u="sng" dirty="0" smtClean="0"/>
              <a:t>o oyunu oynamasına bir süre (örneğin 1 saat gibi) izin vermemek.</a:t>
            </a:r>
          </a:p>
          <a:p>
            <a:pPr>
              <a:buFont typeface="Wingdings" pitchFamily="2" charset="2"/>
              <a:buChar char="§"/>
            </a:pPr>
            <a:r>
              <a:rPr lang="tr-TR" dirty="0" smtClean="0"/>
              <a:t>Süresi dolduğu halde kapatmazsa </a:t>
            </a:r>
            <a:r>
              <a:rPr lang="tr-TR" u="sng" dirty="0" smtClean="0"/>
              <a:t>televizyonu kapatmak.</a:t>
            </a:r>
          </a:p>
          <a:p>
            <a:pPr>
              <a:buFont typeface="Wingdings" pitchFamily="2" charset="2"/>
              <a:buChar char="§"/>
            </a:pPr>
            <a:r>
              <a:rPr lang="tr-TR" dirty="0" smtClean="0"/>
              <a:t>Kasıtlı olarak kırdığı oyuncağın yerine </a:t>
            </a:r>
            <a:r>
              <a:rPr lang="tr-TR" u="sng" dirty="0" smtClean="0"/>
              <a:t>yenisini almamak.</a:t>
            </a:r>
          </a:p>
          <a:p>
            <a:pPr>
              <a:buFont typeface="Wingdings" pitchFamily="2" charset="2"/>
              <a:buChar char="§"/>
            </a:pPr>
            <a:endParaRPr lang="tr-TR" u="sng"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188640"/>
            <a:ext cx="7901014" cy="6408712"/>
          </a:xfrm>
        </p:spPr>
        <p:txBody>
          <a:bodyPr>
            <a:normAutofit fontScale="47500" lnSpcReduction="20000"/>
          </a:bodyPr>
          <a:lstStyle/>
          <a:p>
            <a:pPr>
              <a:buNone/>
            </a:pPr>
            <a:r>
              <a:rPr lang="tr-TR" b="1" dirty="0" smtClean="0"/>
              <a:t>		</a:t>
            </a:r>
          </a:p>
          <a:p>
            <a:pPr>
              <a:buNone/>
            </a:pPr>
            <a:r>
              <a:rPr lang="tr-TR" sz="3200" b="1" dirty="0"/>
              <a:t>	</a:t>
            </a:r>
            <a:r>
              <a:rPr lang="tr-TR" sz="3200" b="1" dirty="0" smtClean="0"/>
              <a:t>	</a:t>
            </a:r>
            <a:r>
              <a:rPr lang="tr-TR" sz="3800" b="1" dirty="0" smtClean="0"/>
              <a:t>NOTLAR:</a:t>
            </a:r>
          </a:p>
          <a:p>
            <a:pPr>
              <a:buNone/>
            </a:pPr>
            <a:endParaRPr lang="tr-TR" sz="1700" dirty="0" smtClean="0"/>
          </a:p>
          <a:p>
            <a:pPr marL="0" indent="0">
              <a:buNone/>
            </a:pPr>
            <a:r>
              <a:rPr lang="tr-TR" dirty="0" smtClean="0"/>
              <a:t>	</a:t>
            </a:r>
            <a:r>
              <a:rPr lang="tr-TR" sz="3800" dirty="0" smtClean="0"/>
              <a:t>1- Ev çocuğu hayata hazırlayan bir ortamdır. Eğer çocuğunuz evin dışında (okulda,komşularınızla ya da topluluk içinde) kabul edilmeyen davranışlar gösteriyorsa, o davranışlara da sınır konmalıdır.Evdeki kurallar ile dışarıdaki kurallar tutarlı olmalıdır. Çocuklar için sınır konmaması o davranışı sürdürebilecekleri anlamına gelir. Bu sınırları koymak her iki ebeveyn için de geçerlidir.</a:t>
            </a:r>
          </a:p>
          <a:p>
            <a:pPr marL="0" indent="0">
              <a:buNone/>
            </a:pPr>
            <a:r>
              <a:rPr lang="tr-TR" sz="3800" dirty="0" smtClean="0"/>
              <a:t>	2- Çocuklarınız sınırlarınızı zorluyor, direnç gösteriyorsa gevşek sınırlar koyuyor olmanız muhtemeldir.</a:t>
            </a:r>
          </a:p>
          <a:p>
            <a:pPr marL="0" indent="0">
              <a:buNone/>
            </a:pPr>
            <a:r>
              <a:rPr lang="tr-TR" sz="3800" dirty="0" smtClean="0"/>
              <a:t>	3- Çocuklara kesin sınırlar uygulamaya başladığınızda hemen sonuç alamayabilirsiniz. Genelde 4 ile 8 hafta ciddi test edilme dönemidir. Tutarlı ve sabırlı olmak sonuç verecektir.</a:t>
            </a:r>
          </a:p>
          <a:p>
            <a:pPr marL="0" indent="0">
              <a:buNone/>
            </a:pPr>
            <a:r>
              <a:rPr lang="tr-TR" sz="3800" dirty="0" smtClean="0"/>
              <a:t>	4- </a:t>
            </a:r>
            <a:r>
              <a:rPr lang="tr-TR" sz="3800" dirty="0"/>
              <a:t> Kurallarınız kesin olmalıdır dedik ancak; bu kurallar çocuğun uyabilme kapasitesine, değişen koşullara göre esnek olmalıdır. Davranış anında değil de daha sonra tartışmaya</a:t>
            </a:r>
            <a:r>
              <a:rPr lang="tr-TR" sz="3800" dirty="0" smtClean="0"/>
              <a:t>, uzlaşmaya </a:t>
            </a:r>
            <a:r>
              <a:rPr lang="tr-TR" sz="3800" dirty="0"/>
              <a:t>ve gözden geçirmeye açık olmalıdır.</a:t>
            </a:r>
            <a:endParaRPr lang="tr-TR" sz="3800" dirty="0" smtClean="0"/>
          </a:p>
          <a:p>
            <a:pPr marL="0" indent="0">
              <a:buNone/>
            </a:pPr>
            <a:r>
              <a:rPr lang="tr-TR" sz="3800" dirty="0" smtClean="0"/>
              <a:t>	5- Az ve etkili kural olmalıdır. Gerekirse bir kural iyice oturtulduktan sonra yenileri eklenebilir.</a:t>
            </a:r>
          </a:p>
          <a:p>
            <a:pPr marL="0" indent="0">
              <a:buNone/>
            </a:pPr>
            <a:r>
              <a:rPr lang="tr-TR" sz="3800" dirty="0"/>
              <a:t> </a:t>
            </a:r>
            <a:r>
              <a:rPr lang="tr-TR" sz="3800" dirty="0" smtClean="0"/>
              <a:t>	6- Çocuk </a:t>
            </a:r>
            <a:r>
              <a:rPr lang="tr-TR" sz="3800" dirty="0"/>
              <a:t>istenmeyen bir davranışı yaptığında, davranışının sonucunu yaşaması sağlandıktan sonra çocuk kabul edilebilir bir davranış yapıyorsa eski davranış sürekli hatırlatılmamalı, yeni davranış takdir edilerek pekiştirilmelidir. Yani temiz bir sayfa açılmalıdır.</a:t>
            </a:r>
          </a:p>
          <a:p>
            <a:pPr marL="0" indent="0">
              <a:buNone/>
            </a:pPr>
            <a:endParaRPr lang="tr-TR" sz="3800" dirty="0" smtClean="0"/>
          </a:p>
          <a:p>
            <a:endParaRPr lang="tr-TR" sz="2600" dirty="0" smtClean="0"/>
          </a:p>
          <a:p>
            <a:endParaRPr lang="tr-TR" dirty="0" smtClean="0"/>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11560" y="764704"/>
            <a:ext cx="7467600" cy="5161784"/>
          </a:xfrm>
        </p:spPr>
        <p:txBody>
          <a:bodyPr/>
          <a:lstStyle/>
          <a:p>
            <a:pPr marL="0" indent="0">
              <a:buNone/>
            </a:pPr>
            <a:endParaRPr lang="tr-TR" dirty="0" smtClean="0"/>
          </a:p>
          <a:p>
            <a:pPr marL="0" indent="0">
              <a:buNone/>
            </a:pPr>
            <a:endParaRPr lang="tr-TR" b="1" dirty="0"/>
          </a:p>
          <a:p>
            <a:pPr marL="0" indent="0" algn="ctr">
              <a:buNone/>
            </a:pPr>
            <a:r>
              <a:rPr lang="tr-TR" b="1" dirty="0" smtClean="0"/>
              <a:t>KATILIMINIZ İÇİN </a:t>
            </a:r>
            <a:r>
              <a:rPr lang="tr-TR" b="1" smtClean="0"/>
              <a:t>TEŞEKKÜR EDERİZ.</a:t>
            </a:r>
            <a:endParaRPr lang="tr-TR" b="1" dirty="0" smtClean="0"/>
          </a:p>
          <a:p>
            <a:pPr marL="0" indent="0" algn="ctr">
              <a:buNone/>
            </a:pPr>
            <a:endParaRPr lang="tr-TR" b="1" dirty="0"/>
          </a:p>
        </p:txBody>
      </p:sp>
      <p:sp>
        <p:nvSpPr>
          <p:cNvPr id="4" name="Slayt Numarası Yer Tutucusu 3"/>
          <p:cNvSpPr>
            <a:spLocks noGrp="1"/>
          </p:cNvSpPr>
          <p:nvPr>
            <p:ph type="sldNum" sz="quarter" idx="15"/>
          </p:nvPr>
        </p:nvSpPr>
        <p:spPr/>
        <p:txBody>
          <a:bodyPr/>
          <a:lstStyle/>
          <a:p>
            <a:fld id="{13252C44-2F67-48F9-B1D1-AE29EFD11AC8}" type="slidenum">
              <a:rPr lang="tr-TR" smtClean="0"/>
              <a:pPr/>
              <a:t>27</a:t>
            </a:fld>
            <a:endParaRPr lang="tr-TR"/>
          </a:p>
        </p:txBody>
      </p:sp>
    </p:spTree>
    <p:extLst>
      <p:ext uri="{BB962C8B-B14F-4D97-AF65-F5344CB8AC3E}">
        <p14:creationId xmlns:p14="http://schemas.microsoft.com/office/powerpoint/2010/main" val="2818782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908720"/>
            <a:ext cx="7467600" cy="4873752"/>
          </a:xfrm>
        </p:spPr>
        <p:txBody>
          <a:bodyPr>
            <a:normAutofit fontScale="92500"/>
          </a:bodyPr>
          <a:lstStyle/>
          <a:p>
            <a:pPr>
              <a:buFont typeface="Wingdings" pitchFamily="2" charset="2"/>
              <a:buChar char="§"/>
            </a:pPr>
            <a:r>
              <a:rPr lang="tr-TR" dirty="0" smtClean="0"/>
              <a:t>Sınır,</a:t>
            </a:r>
            <a:r>
              <a:rPr lang="tr-TR" dirty="0"/>
              <a:t> </a:t>
            </a:r>
            <a:r>
              <a:rPr lang="tr-TR" dirty="0" smtClean="0"/>
              <a:t>devletler veya bir ülkenin </a:t>
            </a:r>
            <a:r>
              <a:rPr lang="tr-TR" dirty="0"/>
              <a:t> idari </a:t>
            </a:r>
            <a:r>
              <a:rPr lang="tr-TR" dirty="0" smtClean="0"/>
              <a:t>olarak bölümleri </a:t>
            </a:r>
            <a:r>
              <a:rPr lang="tr-TR" dirty="0"/>
              <a:t>gibi politik varlıkların coğrafî bitiş noktalarını ya </a:t>
            </a:r>
            <a:r>
              <a:rPr lang="tr-TR" dirty="0" smtClean="0"/>
              <a:t>da yasal </a:t>
            </a:r>
            <a:r>
              <a:rPr lang="tr-TR" dirty="0"/>
              <a:t>yetki alanlarını tanımlayan bir terimdir.	</a:t>
            </a:r>
            <a:endParaRPr lang="tr-TR" dirty="0" smtClean="0"/>
          </a:p>
          <a:p>
            <a:pPr marL="0" indent="0">
              <a:buNone/>
            </a:pPr>
            <a:endParaRPr lang="tr-TR" dirty="0" smtClean="0"/>
          </a:p>
          <a:p>
            <a:pPr>
              <a:buFont typeface="Wingdings" pitchFamily="2" charset="2"/>
              <a:buChar char="§"/>
            </a:pPr>
            <a:r>
              <a:rPr lang="tr-TR" dirty="0" smtClean="0"/>
              <a:t>İnsan ilişkilerinde sınırlar; öteki ile olan iletişimde kişinin belirlediği isteklerini, ihtiyaçlarını ve tercihlerini ifade eder. Bu istek, ihtiyaç ve tercihler ötekinin de sınırı gözetilerek gerçekleştiğinde sağlıklı sınırlar oluşur.</a:t>
            </a:r>
            <a:endParaRPr lang="tr-TR" dirty="0"/>
          </a:p>
          <a:p>
            <a:pPr marL="0" indent="0">
              <a:buNone/>
            </a:pPr>
            <a:endParaRPr lang="tr-TR" dirty="0"/>
          </a:p>
          <a:p>
            <a:pPr>
              <a:buFont typeface="Wingdings" pitchFamily="2" charset="2"/>
              <a:buChar char="§"/>
            </a:pPr>
            <a:r>
              <a:rPr lang="tr-TR" dirty="0" smtClean="0"/>
              <a:t>Sınırlar; sorumluluk almak, güvende olmak, neden sonuç ilişkilerini anlamak, duygularımızı düzenlemek, kendimize ve ötekine saygı duymak gibi psikolojik iyi oluşumuzu destekleyecek temel öğeleri barındırır.</a:t>
            </a:r>
            <a:endParaRPr lang="tr-TR" dirty="0"/>
          </a:p>
        </p:txBody>
      </p:sp>
      <p:sp>
        <p:nvSpPr>
          <p:cNvPr id="4" name="Slayt Numarası Yer Tutucusu 3"/>
          <p:cNvSpPr>
            <a:spLocks noGrp="1"/>
          </p:cNvSpPr>
          <p:nvPr>
            <p:ph type="sldNum" sz="quarter" idx="15"/>
          </p:nvPr>
        </p:nvSpPr>
        <p:spPr/>
        <p:txBody>
          <a:bodyPr/>
          <a:lstStyle/>
          <a:p>
            <a:fld id="{13252C44-2F67-48F9-B1D1-AE29EFD11AC8}" type="slidenum">
              <a:rPr lang="tr-TR" smtClean="0"/>
              <a:pPr/>
              <a:t>3</a:t>
            </a:fld>
            <a:endParaRPr lang="tr-TR" dirty="0"/>
          </a:p>
        </p:txBody>
      </p:sp>
    </p:spTree>
    <p:extLst>
      <p:ext uri="{BB962C8B-B14F-4D97-AF65-F5344CB8AC3E}">
        <p14:creationId xmlns:p14="http://schemas.microsoft.com/office/powerpoint/2010/main" val="3824004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28596" y="714356"/>
            <a:ext cx="7972452" cy="5473844"/>
          </a:xfrm>
        </p:spPr>
        <p:txBody>
          <a:bodyPr/>
          <a:lstStyle/>
          <a:p>
            <a:pPr algn="ctr">
              <a:buNone/>
            </a:pPr>
            <a:r>
              <a:rPr lang="tr-TR" b="1" dirty="0" smtClean="0"/>
              <a:t>Sınırlar ve Sağlıklı Gelişim</a:t>
            </a:r>
          </a:p>
          <a:p>
            <a:pPr algn="ctr">
              <a:buNone/>
            </a:pPr>
            <a:endParaRPr lang="tr-TR" dirty="0" smtClean="0"/>
          </a:p>
          <a:p>
            <a:pPr>
              <a:buFont typeface="Wingdings" pitchFamily="2" charset="2"/>
              <a:buChar char="§"/>
            </a:pPr>
            <a:r>
              <a:rPr lang="tr-TR" dirty="0" smtClean="0"/>
              <a:t>Çocuklar, sağlıklı denemelere imkan sağlayacak kadar geniş ancak güven sağlayacak ve sorumluluk kazanacak kadar kısıtlayıcı sınırlara gerek duyarlar. </a:t>
            </a:r>
          </a:p>
          <a:p>
            <a:pPr marL="0" indent="0">
              <a:buNone/>
            </a:pPr>
            <a:endParaRPr lang="tr-TR" dirty="0" smtClean="0"/>
          </a:p>
          <a:p>
            <a:pPr>
              <a:buFont typeface="Wingdings" pitchFamily="2" charset="2"/>
              <a:buChar char="§"/>
            </a:pPr>
            <a:r>
              <a:rPr lang="tr-TR" dirty="0" smtClean="0"/>
              <a:t>Ama ne kadar özgürlük, güç ve kontrol gerekir ? </a:t>
            </a:r>
          </a:p>
          <a:p>
            <a:pPr>
              <a:buFont typeface="Wingdings" pitchFamily="2" charset="2"/>
              <a:buChar char="§"/>
            </a:pPr>
            <a:r>
              <a:rPr lang="tr-TR" dirty="0" smtClean="0"/>
              <a:t>Ne kadarı çok fazla ? </a:t>
            </a:r>
          </a:p>
          <a:p>
            <a:pPr>
              <a:buFont typeface="Wingdings" pitchFamily="2" charset="2"/>
              <a:buChar char="§"/>
            </a:pPr>
            <a:r>
              <a:rPr lang="tr-TR" dirty="0" smtClean="0"/>
              <a:t>Ne kadarı çok az ? </a:t>
            </a:r>
          </a:p>
          <a:p>
            <a:pPr>
              <a:buFont typeface="Wingdings" pitchFamily="2" charset="2"/>
              <a:buChar char="§"/>
            </a:pPr>
            <a:r>
              <a:rPr lang="tr-TR" dirty="0" smtClean="0"/>
              <a:t>Ne kadarı da tam kararında ? </a:t>
            </a:r>
          </a:p>
        </p:txBody>
      </p:sp>
      <p:sp>
        <p:nvSpPr>
          <p:cNvPr id="4" name="3 Slayt Numarası Yer Tutucusu"/>
          <p:cNvSpPr>
            <a:spLocks noGrp="1"/>
          </p:cNvSpPr>
          <p:nvPr>
            <p:ph type="sldNum" sz="quarter" idx="15"/>
          </p:nvPr>
        </p:nvSpPr>
        <p:spPr/>
        <p:txBody>
          <a:bodyPr/>
          <a:lstStyle/>
          <a:p>
            <a:fld id="{13252C44-2F67-48F9-B1D1-AE29EFD11AC8}" type="slidenum">
              <a:rPr lang="tr-TR" smtClean="0"/>
              <a:pPr/>
              <a:t>4</a:t>
            </a:fld>
            <a:endParaRPr lang="tr-TR"/>
          </a:p>
        </p:txBody>
      </p:sp>
    </p:spTree>
    <p:extLst>
      <p:ext uri="{BB962C8B-B14F-4D97-AF65-F5344CB8AC3E}">
        <p14:creationId xmlns:p14="http://schemas.microsoft.com/office/powerpoint/2010/main" val="3959560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548680"/>
            <a:ext cx="8208912" cy="5544616"/>
          </a:xfrm>
        </p:spPr>
        <p:txBody>
          <a:bodyPr>
            <a:normAutofit fontScale="62500" lnSpcReduction="20000"/>
          </a:bodyPr>
          <a:lstStyle/>
          <a:p>
            <a:pPr algn="just"/>
            <a:endParaRPr lang="tr-TR" b="1" dirty="0" smtClean="0"/>
          </a:p>
          <a:p>
            <a:pPr algn="ctr">
              <a:buNone/>
            </a:pPr>
            <a:r>
              <a:rPr lang="tr-TR" b="1" dirty="0" smtClean="0">
                <a:latin typeface="Century" pitchFamily="18" charset="0"/>
              </a:rPr>
              <a:t>	</a:t>
            </a:r>
            <a:r>
              <a:rPr lang="tr-TR" sz="3600" b="1" dirty="0" smtClean="0">
                <a:latin typeface="+mj-lt"/>
                <a:cs typeface="Arial" pitchFamily="34" charset="0"/>
              </a:rPr>
              <a:t>Sınırlar Belirleme Dinamik Bir Süreçtir</a:t>
            </a:r>
          </a:p>
          <a:p>
            <a:pPr algn="ctr">
              <a:buNone/>
            </a:pPr>
            <a:endParaRPr lang="tr-TR" sz="3200" b="1" dirty="0" smtClean="0">
              <a:latin typeface="+mj-lt"/>
            </a:endParaRPr>
          </a:p>
          <a:p>
            <a:pPr marL="0" indent="0">
              <a:buNone/>
            </a:pPr>
            <a:r>
              <a:rPr lang="tr-TR" sz="3200" dirty="0" smtClean="0">
                <a:latin typeface="+mj-lt"/>
                <a:cs typeface="Arial" pitchFamily="34" charset="0"/>
              </a:rPr>
              <a:t>	Çocuklara </a:t>
            </a:r>
            <a:r>
              <a:rPr lang="tr-TR" sz="3200" dirty="0">
                <a:latin typeface="+mj-lt"/>
                <a:cs typeface="Arial" pitchFamily="34" charset="0"/>
              </a:rPr>
              <a:t>sınır koymak onları ret etmek ve isteklerine “Hayır “  </a:t>
            </a:r>
            <a:r>
              <a:rPr lang="tr-TR" sz="3200" dirty="0" smtClean="0">
                <a:latin typeface="+mj-lt"/>
                <a:cs typeface="Arial" pitchFamily="34" charset="0"/>
              </a:rPr>
              <a:t>  </a:t>
            </a:r>
          </a:p>
          <a:p>
            <a:pPr marL="0" indent="0">
              <a:buNone/>
            </a:pPr>
            <a:r>
              <a:rPr lang="tr-TR" sz="3200" dirty="0">
                <a:latin typeface="+mj-lt"/>
                <a:cs typeface="Arial" pitchFamily="34" charset="0"/>
              </a:rPr>
              <a:t> </a:t>
            </a:r>
            <a:r>
              <a:rPr lang="tr-TR" sz="3200" dirty="0" smtClean="0">
                <a:latin typeface="+mj-lt"/>
                <a:cs typeface="Arial" pitchFamily="34" charset="0"/>
              </a:rPr>
              <a:t>   demek </a:t>
            </a:r>
            <a:r>
              <a:rPr lang="tr-TR" sz="3200" dirty="0">
                <a:latin typeface="+mj-lt"/>
                <a:cs typeface="Arial" pitchFamily="34" charset="0"/>
              </a:rPr>
              <a:t>anlamına </a:t>
            </a:r>
            <a:r>
              <a:rPr lang="tr-TR" sz="3200" dirty="0" smtClean="0">
                <a:latin typeface="+mj-lt"/>
                <a:cs typeface="Arial" pitchFamily="34" charset="0"/>
              </a:rPr>
              <a:t>gelmez. Sınırlar </a:t>
            </a:r>
            <a:r>
              <a:rPr lang="tr-TR" sz="3200" dirty="0">
                <a:latin typeface="+mj-lt"/>
                <a:cs typeface="Arial" pitchFamily="34" charset="0"/>
              </a:rPr>
              <a:t>çocuğu duygusal ve fiziksel olarak </a:t>
            </a:r>
            <a:r>
              <a:rPr lang="tr-TR" sz="3200" dirty="0" smtClean="0">
                <a:latin typeface="+mj-lt"/>
                <a:cs typeface="Arial" pitchFamily="34" charset="0"/>
              </a:rPr>
              <a:t> </a:t>
            </a:r>
          </a:p>
          <a:p>
            <a:pPr marL="0" indent="0">
              <a:buNone/>
            </a:pPr>
            <a:r>
              <a:rPr lang="tr-TR" sz="3200" dirty="0">
                <a:latin typeface="+mj-lt"/>
                <a:cs typeface="Arial" pitchFamily="34" charset="0"/>
              </a:rPr>
              <a:t> </a:t>
            </a:r>
            <a:r>
              <a:rPr lang="tr-TR" sz="3200" dirty="0" smtClean="0">
                <a:latin typeface="+mj-lt"/>
                <a:cs typeface="Arial" pitchFamily="34" charset="0"/>
              </a:rPr>
              <a:t>   güvende </a:t>
            </a:r>
            <a:r>
              <a:rPr lang="tr-TR" sz="3200" dirty="0">
                <a:latin typeface="+mj-lt"/>
                <a:cs typeface="Arial" pitchFamily="34" charset="0"/>
              </a:rPr>
              <a:t>tutmak için </a:t>
            </a:r>
            <a:r>
              <a:rPr lang="tr-TR" sz="3200" dirty="0" smtClean="0">
                <a:latin typeface="+mj-lt"/>
                <a:cs typeface="Arial" pitchFamily="34" charset="0"/>
              </a:rPr>
              <a:t>vardır</a:t>
            </a:r>
            <a:r>
              <a:rPr lang="tr-TR" sz="3200" dirty="0">
                <a:latin typeface="+mj-lt"/>
                <a:cs typeface="Arial" pitchFamily="34" charset="0"/>
              </a:rPr>
              <a:t>.</a:t>
            </a:r>
          </a:p>
          <a:p>
            <a:pPr marL="0" indent="0">
              <a:buNone/>
            </a:pPr>
            <a:r>
              <a:rPr lang="tr-TR" sz="3200" dirty="0">
                <a:latin typeface="+mj-lt"/>
                <a:cs typeface="Arial" pitchFamily="34" charset="0"/>
              </a:rPr>
              <a:t>	</a:t>
            </a:r>
            <a:r>
              <a:rPr lang="tr-TR" sz="3200" dirty="0" smtClean="0">
                <a:latin typeface="+mj-lt"/>
                <a:cs typeface="Arial" pitchFamily="34" charset="0"/>
              </a:rPr>
              <a:t>Sağlıklı </a:t>
            </a:r>
            <a:r>
              <a:rPr lang="tr-TR" sz="3200" dirty="0">
                <a:latin typeface="+mj-lt"/>
                <a:cs typeface="Arial" pitchFamily="34" charset="0"/>
              </a:rPr>
              <a:t>sınırda çocuk neyi neden yapmayacağını kavrar ve onların </a:t>
            </a:r>
            <a:r>
              <a:rPr lang="tr-TR" sz="3200" dirty="0" smtClean="0">
                <a:latin typeface="+mj-lt"/>
                <a:cs typeface="Arial" pitchFamily="34" charset="0"/>
              </a:rPr>
              <a:t>yerine </a:t>
            </a:r>
            <a:r>
              <a:rPr lang="tr-TR" sz="3200" dirty="0">
                <a:latin typeface="+mj-lt"/>
                <a:cs typeface="Arial" pitchFamily="34" charset="0"/>
              </a:rPr>
              <a:t>nelerin mümkün olabileceğini keşfeder</a:t>
            </a:r>
            <a:endParaRPr lang="tr-TR" sz="3200" dirty="0" smtClean="0">
              <a:latin typeface="+mj-lt"/>
              <a:cs typeface="Arial" pitchFamily="34" charset="0"/>
            </a:endParaRPr>
          </a:p>
          <a:p>
            <a:pPr marL="0" indent="0" algn="just">
              <a:buNone/>
            </a:pPr>
            <a:r>
              <a:rPr lang="tr-TR" sz="3200" dirty="0" smtClean="0">
                <a:latin typeface="+mj-lt"/>
                <a:cs typeface="Arial" pitchFamily="34" charset="0"/>
              </a:rPr>
              <a:t>	Çocuklar büyür, değişir ve daha fazla özgürlük, ayrıcalık ve sorumluluğa hazır hale gelirler.</a:t>
            </a:r>
          </a:p>
          <a:p>
            <a:pPr algn="just">
              <a:buFont typeface="Wingdings" pitchFamily="2" charset="2"/>
              <a:buChar char="§"/>
            </a:pPr>
            <a:r>
              <a:rPr lang="tr-TR" sz="3200" dirty="0" smtClean="0">
                <a:latin typeface="+mj-lt"/>
                <a:cs typeface="Arial" pitchFamily="34" charset="0"/>
              </a:rPr>
              <a:t>Sınırlar sadece ebeveynlerin isteklerine göre keyfi belirlenmemeli. </a:t>
            </a:r>
          </a:p>
          <a:p>
            <a:pPr algn="just">
              <a:buFont typeface="Wingdings" pitchFamily="2" charset="2"/>
              <a:buChar char="§"/>
            </a:pPr>
            <a:r>
              <a:rPr lang="tr-TR" sz="3200" dirty="0" smtClean="0">
                <a:latin typeface="+mj-lt"/>
                <a:cs typeface="Arial" pitchFamily="34" charset="0"/>
              </a:rPr>
              <a:t>Çocuğun yaşına, </a:t>
            </a:r>
          </a:p>
          <a:p>
            <a:pPr algn="just">
              <a:buFont typeface="Wingdings" pitchFamily="2" charset="2"/>
              <a:buChar char="§"/>
            </a:pPr>
            <a:r>
              <a:rPr lang="tr-TR" sz="3200" dirty="0" smtClean="0">
                <a:latin typeface="+mj-lt"/>
                <a:cs typeface="Arial" pitchFamily="34" charset="0"/>
              </a:rPr>
              <a:t>Bireysel</a:t>
            </a:r>
            <a:r>
              <a:rPr lang="tr-TR" sz="3200" dirty="0">
                <a:latin typeface="+mj-lt"/>
                <a:cs typeface="Arial" pitchFamily="34" charset="0"/>
              </a:rPr>
              <a:t> </a:t>
            </a:r>
            <a:r>
              <a:rPr lang="tr-TR" sz="3200" dirty="0" smtClean="0">
                <a:latin typeface="+mj-lt"/>
                <a:cs typeface="Arial" pitchFamily="34" charset="0"/>
              </a:rPr>
              <a:t>gelişim özelliklerine,</a:t>
            </a:r>
          </a:p>
          <a:p>
            <a:pPr algn="just">
              <a:buFont typeface="Wingdings" pitchFamily="2" charset="2"/>
              <a:buChar char="§"/>
            </a:pPr>
            <a:r>
              <a:rPr lang="tr-TR" sz="3200" dirty="0">
                <a:latin typeface="+mj-lt"/>
                <a:cs typeface="Arial" pitchFamily="34" charset="0"/>
              </a:rPr>
              <a:t>Y</a:t>
            </a:r>
            <a:r>
              <a:rPr lang="tr-TR" sz="3200" dirty="0" smtClean="0">
                <a:latin typeface="+mj-lt"/>
                <a:cs typeface="Arial" pitchFamily="34" charset="0"/>
              </a:rPr>
              <a:t>apabileceklerine, </a:t>
            </a:r>
          </a:p>
          <a:p>
            <a:pPr algn="just">
              <a:buFont typeface="Wingdings" pitchFamily="2" charset="2"/>
              <a:buChar char="§"/>
            </a:pPr>
            <a:r>
              <a:rPr lang="tr-TR" sz="3200" dirty="0" smtClean="0">
                <a:latin typeface="+mj-lt"/>
                <a:cs typeface="Arial" pitchFamily="34" charset="0"/>
              </a:rPr>
              <a:t>Özgürlük</a:t>
            </a:r>
            <a:r>
              <a:rPr lang="tr-TR" sz="3200" dirty="0">
                <a:latin typeface="+mj-lt"/>
                <a:cs typeface="Arial" pitchFamily="34" charset="0"/>
              </a:rPr>
              <a:t> </a:t>
            </a:r>
            <a:r>
              <a:rPr lang="tr-TR" sz="3200" dirty="0" smtClean="0">
                <a:latin typeface="+mj-lt"/>
                <a:cs typeface="Arial" pitchFamily="34" charset="0"/>
              </a:rPr>
              <a:t>ihtiyacına ve </a:t>
            </a:r>
          </a:p>
          <a:p>
            <a:pPr algn="just">
              <a:buFont typeface="Wingdings" pitchFamily="2" charset="2"/>
              <a:buChar char="§"/>
            </a:pPr>
            <a:r>
              <a:rPr lang="tr-TR" sz="3200" dirty="0">
                <a:latin typeface="+mj-lt"/>
                <a:cs typeface="Arial" pitchFamily="34" charset="0"/>
              </a:rPr>
              <a:t>M</a:t>
            </a:r>
            <a:r>
              <a:rPr lang="tr-TR" sz="3200" dirty="0" smtClean="0">
                <a:latin typeface="+mj-lt"/>
                <a:cs typeface="Arial" pitchFamily="34" charset="0"/>
              </a:rPr>
              <a:t>izacına göre düzenlenmeli ve gerekli oldukça güncellenmelidir.</a:t>
            </a:r>
          </a:p>
          <a:p>
            <a:pPr algn="just">
              <a:buFont typeface="Wingdings" pitchFamily="2" charset="2"/>
              <a:buChar char="§"/>
            </a:pPr>
            <a:endParaRPr lang="tr-TR" sz="3200" dirty="0">
              <a:latin typeface="+mj-lt"/>
              <a:cs typeface="Arial" pitchFamily="34" charset="0"/>
            </a:endParaRPr>
          </a:p>
        </p:txBody>
      </p:sp>
      <p:sp>
        <p:nvSpPr>
          <p:cNvPr id="4" name="3 Slayt Numarası Yer Tutucusu"/>
          <p:cNvSpPr>
            <a:spLocks noGrp="1"/>
          </p:cNvSpPr>
          <p:nvPr>
            <p:ph type="sldNum" sz="quarter" idx="15"/>
          </p:nvPr>
        </p:nvSpPr>
        <p:spPr/>
        <p:txBody>
          <a:bodyPr/>
          <a:lstStyle/>
          <a:p>
            <a:fld id="{13252C44-2F67-48F9-B1D1-AE29EFD11AC8}" type="slidenum">
              <a:rPr lang="tr-TR" smtClean="0"/>
              <a:pPr/>
              <a:t>5</a:t>
            </a:fld>
            <a:endParaRPr lang="tr-TR"/>
          </a:p>
        </p:txBody>
      </p:sp>
    </p:spTree>
    <p:extLst>
      <p:ext uri="{BB962C8B-B14F-4D97-AF65-F5344CB8AC3E}">
        <p14:creationId xmlns:p14="http://schemas.microsoft.com/office/powerpoint/2010/main" val="2048990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0"/>
            <a:ext cx="7467600" cy="422920"/>
          </a:xfrm>
        </p:spPr>
        <p:txBody>
          <a:bodyPr>
            <a:normAutofit fontScale="90000"/>
          </a:bodyPr>
          <a:lstStyle/>
          <a:p>
            <a:r>
              <a:rPr lang="tr-TR" sz="2400" b="1" dirty="0">
                <a:cs typeface="Arial" pitchFamily="34" charset="0"/>
              </a:rPr>
              <a:t>Okul öncesi çocukluklarının </a:t>
            </a:r>
            <a:r>
              <a:rPr lang="tr-TR" sz="2400" b="1" dirty="0" smtClean="0">
                <a:cs typeface="Arial" pitchFamily="34" charset="0"/>
              </a:rPr>
              <a:t>gelişim özellikleri</a:t>
            </a:r>
            <a:endParaRPr lang="tr-TR" sz="2400" b="1" dirty="0">
              <a:cs typeface="Arial" pitchFamily="34" charset="0"/>
            </a:endParaRPr>
          </a:p>
        </p:txBody>
      </p:sp>
      <p:graphicFrame>
        <p:nvGraphicFramePr>
          <p:cNvPr id="6" name="İçerik Yer Tutucusu 5"/>
          <p:cNvGraphicFramePr>
            <a:graphicFrameLocks noGrp="1"/>
          </p:cNvGraphicFramePr>
          <p:nvPr>
            <p:ph sz="quarter" idx="1"/>
            <p:extLst>
              <p:ext uri="{D42A27DB-BD31-4B8C-83A1-F6EECF244321}">
                <p14:modId xmlns:p14="http://schemas.microsoft.com/office/powerpoint/2010/main" val="4068794100"/>
              </p:ext>
            </p:extLst>
          </p:nvPr>
        </p:nvGraphicFramePr>
        <p:xfrm>
          <a:off x="251520" y="444503"/>
          <a:ext cx="8568952" cy="6039947"/>
        </p:xfrm>
        <a:graphic>
          <a:graphicData uri="http://schemas.openxmlformats.org/drawingml/2006/table">
            <a:tbl>
              <a:tblPr firstRow="1" firstCol="1" bandRow="1">
                <a:tableStyleId>{5C22544A-7EE6-4342-B048-85BDC9FD1C3A}</a:tableStyleId>
              </a:tblPr>
              <a:tblGrid>
                <a:gridCol w="4284476"/>
                <a:gridCol w="4284476"/>
              </a:tblGrid>
              <a:tr h="496418">
                <a:tc gridSpan="2">
                  <a:txBody>
                    <a:bodyPr/>
                    <a:lstStyle/>
                    <a:p>
                      <a:pPr algn="ctr">
                        <a:lnSpc>
                          <a:spcPct val="107000"/>
                        </a:lnSpc>
                        <a:spcAft>
                          <a:spcPts val="0"/>
                        </a:spcAft>
                      </a:pPr>
                      <a:endParaRPr lang="tr-TR" sz="1000" dirty="0" smtClean="0">
                        <a:solidFill>
                          <a:schemeClr val="tx1"/>
                        </a:solidFill>
                        <a:effectLst/>
                      </a:endParaRPr>
                    </a:p>
                    <a:p>
                      <a:pPr algn="ctr">
                        <a:lnSpc>
                          <a:spcPct val="107000"/>
                        </a:lnSpc>
                        <a:spcAft>
                          <a:spcPts val="0"/>
                        </a:spcAft>
                      </a:pPr>
                      <a:r>
                        <a:rPr lang="tr-TR" sz="1000" dirty="0" smtClean="0">
                          <a:solidFill>
                            <a:schemeClr val="tx1"/>
                          </a:solidFill>
                          <a:effectLst/>
                        </a:rPr>
                        <a:t>Okul Öncesi Çocukların Sosyal-Duygusal Gelişim Özellikleri:</a:t>
                      </a:r>
                    </a:p>
                    <a:p>
                      <a:pPr algn="ctr">
                        <a:lnSpc>
                          <a:spcPct val="107000"/>
                        </a:lnSpc>
                        <a:spcAft>
                          <a:spcPts val="0"/>
                        </a:spcAft>
                      </a:pPr>
                      <a:endParaRPr lang="tr-TR" sz="1000" dirty="0">
                        <a:solidFill>
                          <a:schemeClr val="tx1"/>
                        </a:solidFill>
                        <a:effectLst/>
                        <a:latin typeface="Century Gothic"/>
                        <a:ea typeface="Century Gothic"/>
                        <a:cs typeface="Times New Roman"/>
                      </a:endParaRPr>
                    </a:p>
                  </a:txBody>
                  <a:tcPr marL="54760" marR="54760" marT="0" marB="0"/>
                </a:tc>
                <a:tc hMerge="1">
                  <a:txBody>
                    <a:bodyPr/>
                    <a:lstStyle/>
                    <a:p>
                      <a:endParaRPr lang="tr-TR"/>
                    </a:p>
                  </a:txBody>
                  <a:tcPr/>
                </a:tc>
              </a:tr>
              <a:tr h="412356">
                <a:tc>
                  <a:txBody>
                    <a:bodyPr/>
                    <a:lstStyle/>
                    <a:p>
                      <a:pPr algn="ctr">
                        <a:lnSpc>
                          <a:spcPct val="107000"/>
                        </a:lnSpc>
                        <a:spcAft>
                          <a:spcPts val="0"/>
                        </a:spcAft>
                      </a:pPr>
                      <a:endParaRPr lang="tr-TR" sz="1000" u="sng" dirty="0" smtClean="0">
                        <a:solidFill>
                          <a:schemeClr val="tx1"/>
                        </a:solidFill>
                        <a:effectLst/>
                      </a:endParaRPr>
                    </a:p>
                    <a:p>
                      <a:pPr algn="ctr">
                        <a:lnSpc>
                          <a:spcPct val="107000"/>
                        </a:lnSpc>
                        <a:spcAft>
                          <a:spcPts val="0"/>
                        </a:spcAft>
                      </a:pPr>
                      <a:r>
                        <a:rPr lang="tr-TR" sz="1000" u="sng" dirty="0" smtClean="0">
                          <a:solidFill>
                            <a:schemeClr val="tx1"/>
                          </a:solidFill>
                          <a:effectLst/>
                        </a:rPr>
                        <a:t>3-4 yaş</a:t>
                      </a:r>
                    </a:p>
                    <a:p>
                      <a:pPr algn="ctr">
                        <a:lnSpc>
                          <a:spcPct val="107000"/>
                        </a:lnSpc>
                        <a:spcAft>
                          <a:spcPts val="0"/>
                        </a:spcAft>
                      </a:pPr>
                      <a:endParaRPr lang="tr-TR" sz="1000" u="sng" dirty="0">
                        <a:solidFill>
                          <a:schemeClr val="tx1"/>
                        </a:solidFill>
                        <a:effectLst/>
                        <a:latin typeface="Century Gothic"/>
                        <a:ea typeface="Century Gothic"/>
                        <a:cs typeface="Times New Roman"/>
                      </a:endParaRPr>
                    </a:p>
                  </a:txBody>
                  <a:tcPr marL="54760" marR="54760" marT="0" marB="0"/>
                </a:tc>
                <a:tc>
                  <a:txBody>
                    <a:bodyPr/>
                    <a:lstStyle/>
                    <a:p>
                      <a:pPr algn="ctr">
                        <a:lnSpc>
                          <a:spcPct val="107000"/>
                        </a:lnSpc>
                        <a:spcAft>
                          <a:spcPts val="0"/>
                        </a:spcAft>
                      </a:pPr>
                      <a:endParaRPr lang="tr-TR" sz="1000" u="sng" dirty="0" smtClean="0">
                        <a:solidFill>
                          <a:schemeClr val="tx1"/>
                        </a:solidFill>
                        <a:effectLst/>
                      </a:endParaRPr>
                    </a:p>
                    <a:p>
                      <a:pPr algn="ctr">
                        <a:lnSpc>
                          <a:spcPct val="107000"/>
                        </a:lnSpc>
                        <a:spcAft>
                          <a:spcPts val="0"/>
                        </a:spcAft>
                      </a:pPr>
                      <a:r>
                        <a:rPr lang="tr-TR" sz="1000" u="sng" dirty="0" smtClean="0">
                          <a:solidFill>
                            <a:schemeClr val="tx1"/>
                          </a:solidFill>
                          <a:effectLst/>
                        </a:rPr>
                        <a:t>5-6 yaş</a:t>
                      </a:r>
                    </a:p>
                    <a:p>
                      <a:pPr algn="ctr">
                        <a:lnSpc>
                          <a:spcPct val="107000"/>
                        </a:lnSpc>
                        <a:spcAft>
                          <a:spcPts val="0"/>
                        </a:spcAft>
                      </a:pPr>
                      <a:endParaRPr lang="tr-TR" sz="1000" u="sng" dirty="0">
                        <a:solidFill>
                          <a:schemeClr val="tx1"/>
                        </a:solidFill>
                        <a:effectLst/>
                        <a:latin typeface="Century Gothic"/>
                        <a:ea typeface="Century Gothic"/>
                        <a:cs typeface="Times New Roman"/>
                      </a:endParaRPr>
                    </a:p>
                  </a:txBody>
                  <a:tcPr marL="54760" marR="54760" marT="0" marB="0"/>
                </a:tc>
              </a:tr>
              <a:tr h="48894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Oyun </a:t>
                      </a:r>
                      <a:r>
                        <a:rPr lang="tr-TR" sz="1000" dirty="0">
                          <a:solidFill>
                            <a:schemeClr val="tx1"/>
                          </a:solidFill>
                          <a:effectLst/>
                        </a:rPr>
                        <a:t>sırasında kendi kendine konuşmak yerine başkaları ile konuşmaya başlar</a:t>
                      </a:r>
                      <a:r>
                        <a:rPr lang="tr-TR" sz="1000" dirty="0" smtClean="0">
                          <a:solidFill>
                            <a:schemeClr val="tx1"/>
                          </a:solidFill>
                          <a:effectLst/>
                        </a:rPr>
                        <a:t>.</a:t>
                      </a:r>
                    </a:p>
                    <a:p>
                      <a:pPr>
                        <a:lnSpc>
                          <a:spcPct val="107000"/>
                        </a:lnSpc>
                        <a:spcAft>
                          <a:spcPts val="0"/>
                        </a:spcAft>
                      </a:pP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Aldığı </a:t>
                      </a:r>
                      <a:r>
                        <a:rPr lang="tr-TR" sz="1000" dirty="0">
                          <a:solidFill>
                            <a:schemeClr val="tx1"/>
                          </a:solidFill>
                          <a:effectLst/>
                        </a:rPr>
                        <a:t>sorumluluğu yerine getirir.</a:t>
                      </a:r>
                      <a:endParaRPr lang="tr-TR" sz="1000" dirty="0">
                        <a:solidFill>
                          <a:schemeClr val="tx1"/>
                        </a:solidFill>
                        <a:effectLst/>
                        <a:latin typeface="Century Gothic"/>
                        <a:ea typeface="Century Gothic"/>
                        <a:cs typeface="Times New Roman"/>
                      </a:endParaRPr>
                    </a:p>
                  </a:txBody>
                  <a:tcPr marL="54760" marR="54760" marT="0" marB="0"/>
                </a:tc>
              </a:tr>
              <a:tr h="32596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Oyunlarda </a:t>
                      </a:r>
                      <a:r>
                        <a:rPr lang="tr-TR" sz="1000" dirty="0">
                          <a:solidFill>
                            <a:schemeClr val="tx1"/>
                          </a:solidFill>
                          <a:effectLst/>
                        </a:rPr>
                        <a:t>yetişkinleri taklit edebilir.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Nezaket </a:t>
                      </a:r>
                      <a:r>
                        <a:rPr lang="tr-TR" sz="1000" dirty="0">
                          <a:solidFill>
                            <a:schemeClr val="tx1"/>
                          </a:solidFill>
                          <a:effectLst/>
                        </a:rPr>
                        <a:t>kurallarına uyar.</a:t>
                      </a:r>
                      <a:endParaRPr lang="tr-TR" sz="1000" dirty="0">
                        <a:solidFill>
                          <a:schemeClr val="tx1"/>
                        </a:solidFill>
                        <a:effectLst/>
                        <a:latin typeface="Century Gothic"/>
                        <a:ea typeface="Century Gothic"/>
                        <a:cs typeface="Times New Roman"/>
                      </a:endParaRPr>
                    </a:p>
                  </a:txBody>
                  <a:tcPr marL="54760" marR="54760" marT="0" marB="0"/>
                </a:tc>
              </a:tr>
              <a:tr h="48894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Duygularını </a:t>
                      </a:r>
                      <a:r>
                        <a:rPr lang="tr-TR" sz="1000" dirty="0">
                          <a:solidFill>
                            <a:schemeClr val="tx1"/>
                          </a:solidFill>
                          <a:effectLst/>
                        </a:rPr>
                        <a:t>sözel ifadelerle açıklar ve duygularının nedenlerini söyler.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Doğru </a:t>
                      </a:r>
                      <a:r>
                        <a:rPr lang="tr-TR" sz="1000" dirty="0">
                          <a:solidFill>
                            <a:schemeClr val="tx1"/>
                          </a:solidFill>
                          <a:effectLst/>
                        </a:rPr>
                        <a:t>ve yanlışın ne olduğunu öğrenir. Kolayca utanır.</a:t>
                      </a:r>
                      <a:endParaRPr lang="tr-TR" sz="1000" dirty="0">
                        <a:solidFill>
                          <a:schemeClr val="tx1"/>
                        </a:solidFill>
                        <a:effectLst/>
                        <a:latin typeface="Century Gothic"/>
                        <a:ea typeface="Century Gothic"/>
                        <a:cs typeface="Times New Roman"/>
                      </a:endParaRPr>
                    </a:p>
                  </a:txBody>
                  <a:tcPr marL="54760" marR="54760" marT="0" marB="0"/>
                </a:tc>
              </a:tr>
              <a:tr h="32596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Doğru </a:t>
                      </a:r>
                      <a:r>
                        <a:rPr lang="tr-TR" sz="1000" dirty="0">
                          <a:solidFill>
                            <a:schemeClr val="tx1"/>
                          </a:solidFill>
                          <a:effectLst/>
                        </a:rPr>
                        <a:t>ve yanlış yaptığını anne babadan duymak ister.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Duygularını </a:t>
                      </a:r>
                      <a:r>
                        <a:rPr lang="tr-TR" sz="1000" dirty="0">
                          <a:solidFill>
                            <a:schemeClr val="tx1"/>
                          </a:solidFill>
                          <a:effectLst/>
                        </a:rPr>
                        <a:t>ifade eder.</a:t>
                      </a:r>
                      <a:endParaRPr lang="tr-TR" sz="1000" dirty="0">
                        <a:solidFill>
                          <a:schemeClr val="tx1"/>
                        </a:solidFill>
                        <a:effectLst/>
                        <a:latin typeface="Century Gothic"/>
                        <a:ea typeface="Century Gothic"/>
                        <a:cs typeface="Times New Roman"/>
                      </a:endParaRPr>
                    </a:p>
                  </a:txBody>
                  <a:tcPr marL="54760" marR="54760" marT="0" marB="0"/>
                </a:tc>
              </a:tr>
              <a:tr h="48894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Yaşıtları </a:t>
                      </a:r>
                      <a:r>
                        <a:rPr lang="tr-TR" sz="1000" dirty="0">
                          <a:solidFill>
                            <a:schemeClr val="tx1"/>
                          </a:solidFill>
                          <a:effectLst/>
                        </a:rPr>
                        <a:t>ile oyun oynamaktan ve masal dinlemekten çok keyif alır.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Gerektiğinde </a:t>
                      </a:r>
                      <a:r>
                        <a:rPr lang="tr-TR" sz="1000" dirty="0">
                          <a:solidFill>
                            <a:schemeClr val="tx1"/>
                          </a:solidFill>
                          <a:effectLst/>
                        </a:rPr>
                        <a:t>liderlik yapar ve lideri izler.</a:t>
                      </a:r>
                      <a:endParaRPr lang="tr-TR" sz="1000" dirty="0">
                        <a:solidFill>
                          <a:schemeClr val="tx1"/>
                        </a:solidFill>
                        <a:effectLst/>
                        <a:latin typeface="Century Gothic"/>
                        <a:ea typeface="Century Gothic"/>
                        <a:cs typeface="Times New Roman"/>
                      </a:endParaRPr>
                    </a:p>
                  </a:txBody>
                  <a:tcPr marL="54760" marR="54760" marT="0" marB="0"/>
                </a:tc>
              </a:tr>
              <a:tr h="48894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Genellikle </a:t>
                      </a:r>
                      <a:r>
                        <a:rPr lang="tr-TR" sz="1000" dirty="0">
                          <a:solidFill>
                            <a:schemeClr val="tx1"/>
                          </a:solidFill>
                          <a:effectLst/>
                        </a:rPr>
                        <a:t>yüksek sesler, karanlık, hayvanlar ve bazı insanlardan korkabilir.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Ailece </a:t>
                      </a:r>
                      <a:r>
                        <a:rPr lang="tr-TR" sz="1000" dirty="0">
                          <a:solidFill>
                            <a:schemeClr val="tx1"/>
                          </a:solidFill>
                          <a:effectLst/>
                        </a:rPr>
                        <a:t>yapılan aktivitelerden hoşlanır.</a:t>
                      </a:r>
                      <a:endParaRPr lang="tr-TR" sz="1000" dirty="0">
                        <a:solidFill>
                          <a:schemeClr val="tx1"/>
                        </a:solidFill>
                        <a:effectLst/>
                        <a:latin typeface="Century Gothic"/>
                        <a:ea typeface="Century Gothic"/>
                        <a:cs typeface="Times New Roman"/>
                      </a:endParaRPr>
                    </a:p>
                  </a:txBody>
                  <a:tcPr marL="54760" marR="54760" marT="0" marB="0"/>
                </a:tc>
              </a:tr>
              <a:tr h="32596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Anne </a:t>
                      </a:r>
                      <a:r>
                        <a:rPr lang="tr-TR" sz="1000" dirty="0">
                          <a:solidFill>
                            <a:schemeClr val="tx1"/>
                          </a:solidFill>
                          <a:effectLst/>
                        </a:rPr>
                        <a:t>ve babasını kıskanmaya başlar.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Küçük </a:t>
                      </a:r>
                      <a:r>
                        <a:rPr lang="tr-TR" sz="1000" dirty="0">
                          <a:solidFill>
                            <a:schemeClr val="tx1"/>
                          </a:solidFill>
                          <a:effectLst/>
                        </a:rPr>
                        <a:t>çocukları ve hayvanları çok sever.</a:t>
                      </a:r>
                      <a:endParaRPr lang="tr-TR" sz="1000" dirty="0">
                        <a:solidFill>
                          <a:schemeClr val="tx1"/>
                        </a:solidFill>
                        <a:effectLst/>
                        <a:latin typeface="Century Gothic"/>
                        <a:ea typeface="Century Gothic"/>
                        <a:cs typeface="Times New Roman"/>
                      </a:endParaRPr>
                    </a:p>
                  </a:txBody>
                  <a:tcPr marL="54760" marR="54760" marT="0" marB="0"/>
                </a:tc>
              </a:tr>
              <a:tr h="32596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Gerçek </a:t>
                      </a:r>
                      <a:r>
                        <a:rPr lang="tr-TR" sz="1000" dirty="0">
                          <a:solidFill>
                            <a:schemeClr val="tx1"/>
                          </a:solidFill>
                          <a:effectLst/>
                        </a:rPr>
                        <a:t>ile şakayı ayırt edebilmeye başlar.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Mantıklı</a:t>
                      </a:r>
                      <a:r>
                        <a:rPr lang="tr-TR" sz="1000" dirty="0">
                          <a:solidFill>
                            <a:schemeClr val="tx1"/>
                          </a:solidFill>
                          <a:effectLst/>
                        </a:rPr>
                        <a:t>, kontrollü ve bağımsız hareket edebilir.</a:t>
                      </a:r>
                      <a:endParaRPr lang="tr-TR" sz="1000" dirty="0">
                        <a:solidFill>
                          <a:schemeClr val="tx1"/>
                        </a:solidFill>
                        <a:effectLst/>
                        <a:latin typeface="Century Gothic"/>
                        <a:ea typeface="Century Gothic"/>
                        <a:cs typeface="Times New Roman"/>
                      </a:endParaRPr>
                    </a:p>
                  </a:txBody>
                  <a:tcPr marL="54760" marR="54760" marT="0" marB="0"/>
                </a:tc>
              </a:tr>
              <a:tr h="32596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Kuralları </a:t>
                      </a:r>
                      <a:r>
                        <a:rPr lang="tr-TR" sz="1000" dirty="0">
                          <a:solidFill>
                            <a:schemeClr val="tx1"/>
                          </a:solidFill>
                          <a:effectLst/>
                        </a:rPr>
                        <a:t>anlar, uygulamaya yatkındır. Yasakları bilir.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Kendi </a:t>
                      </a:r>
                      <a:r>
                        <a:rPr lang="tr-TR" sz="1000" dirty="0">
                          <a:solidFill>
                            <a:schemeClr val="tx1"/>
                          </a:solidFill>
                          <a:effectLst/>
                        </a:rPr>
                        <a:t>arkadaşlarını kendi seçebilir.</a:t>
                      </a:r>
                      <a:endParaRPr lang="tr-TR" sz="1000" dirty="0">
                        <a:solidFill>
                          <a:schemeClr val="tx1"/>
                        </a:solidFill>
                        <a:effectLst/>
                        <a:latin typeface="Century Gothic"/>
                        <a:ea typeface="Century Gothic"/>
                        <a:cs typeface="Times New Roman"/>
                      </a:endParaRPr>
                    </a:p>
                  </a:txBody>
                  <a:tcPr marL="54760" marR="54760" marT="0" marB="0"/>
                </a:tc>
              </a:tr>
              <a:tr h="48894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Paylaşmayı </a:t>
                      </a:r>
                      <a:r>
                        <a:rPr lang="tr-TR" sz="1000" dirty="0">
                          <a:solidFill>
                            <a:schemeClr val="tx1"/>
                          </a:solidFill>
                          <a:effectLst/>
                        </a:rPr>
                        <a:t>öğrenmiştir, genellikle oyunda sırasını bekleyebilir.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Bir </a:t>
                      </a:r>
                      <a:r>
                        <a:rPr lang="tr-TR" sz="1000" dirty="0">
                          <a:solidFill>
                            <a:schemeClr val="tx1"/>
                          </a:solidFill>
                          <a:effectLst/>
                        </a:rPr>
                        <a:t>oyun içinde gerekli kuralları anlayabilir, o kurallara uyabilir.</a:t>
                      </a:r>
                      <a:endParaRPr lang="tr-TR" sz="1000" dirty="0">
                        <a:solidFill>
                          <a:schemeClr val="tx1"/>
                        </a:solidFill>
                        <a:effectLst/>
                        <a:latin typeface="Century Gothic"/>
                        <a:ea typeface="Century Gothic"/>
                        <a:cs typeface="Times New Roman"/>
                      </a:endParaRPr>
                    </a:p>
                  </a:txBody>
                  <a:tcPr marL="54760" marR="54760" marT="0" marB="0"/>
                </a:tc>
              </a:tr>
              <a:tr h="325963">
                <a:tc>
                  <a:txBody>
                    <a:bodyPr/>
                    <a:lstStyle/>
                    <a:p>
                      <a:pPr>
                        <a:lnSpc>
                          <a:spcPct val="107000"/>
                        </a:lnSpc>
                        <a:spcAft>
                          <a:spcPts val="0"/>
                        </a:spcAft>
                      </a:pPr>
                      <a:r>
                        <a:rPr lang="tr-TR" sz="1000">
                          <a:solidFill>
                            <a:schemeClr val="tx1"/>
                          </a:solidFill>
                          <a:effectLst/>
                        </a:rPr>
                        <a:t> </a:t>
                      </a:r>
                      <a:endParaRPr lang="tr-TR" sz="100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Marketten </a:t>
                      </a:r>
                      <a:r>
                        <a:rPr lang="tr-TR" sz="1000" dirty="0">
                          <a:solidFill>
                            <a:schemeClr val="tx1"/>
                          </a:solidFill>
                          <a:effectLst/>
                        </a:rPr>
                        <a:t>ekmek almak gibi basit alışveriş işlerini yapabilir.</a:t>
                      </a:r>
                      <a:endParaRPr lang="tr-TR" sz="1000" dirty="0">
                        <a:solidFill>
                          <a:schemeClr val="tx1"/>
                        </a:solidFill>
                        <a:effectLst/>
                        <a:latin typeface="Century Gothic"/>
                        <a:ea typeface="Century Gothic"/>
                        <a:cs typeface="Times New Roman"/>
                      </a:endParaRPr>
                    </a:p>
                  </a:txBody>
                  <a:tcPr marL="54760" marR="54760" marT="0" marB="0"/>
                </a:tc>
              </a:tr>
              <a:tr h="488943">
                <a:tc>
                  <a:txBody>
                    <a:bodyPr/>
                    <a:lstStyle/>
                    <a:p>
                      <a:pPr>
                        <a:lnSpc>
                          <a:spcPct val="107000"/>
                        </a:lnSpc>
                        <a:spcAft>
                          <a:spcPts val="0"/>
                        </a:spcAft>
                      </a:pPr>
                      <a:r>
                        <a:rPr lang="tr-TR" sz="1000" dirty="0">
                          <a:effectLst/>
                        </a:rPr>
                        <a:t> </a:t>
                      </a:r>
                      <a:endParaRPr lang="tr-TR" sz="1000" dirty="0">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effectLst/>
                      </a:endParaRPr>
                    </a:p>
                    <a:p>
                      <a:pPr>
                        <a:lnSpc>
                          <a:spcPct val="107000"/>
                        </a:lnSpc>
                        <a:spcAft>
                          <a:spcPts val="0"/>
                        </a:spcAft>
                      </a:pPr>
                      <a:r>
                        <a:rPr lang="tr-TR" sz="1000" dirty="0" smtClean="0">
                          <a:effectLst/>
                        </a:rPr>
                        <a:t>Davranışlarının </a:t>
                      </a:r>
                      <a:r>
                        <a:rPr lang="tr-TR" sz="1000" dirty="0">
                          <a:effectLst/>
                        </a:rPr>
                        <a:t>büyükler tarafından beğenilmesine çok önem verir.</a:t>
                      </a:r>
                      <a:endParaRPr lang="tr-TR" sz="1000" dirty="0">
                        <a:effectLst/>
                        <a:latin typeface="Century Gothic"/>
                        <a:ea typeface="Century Gothic"/>
                        <a:cs typeface="Times New Roman"/>
                      </a:endParaRPr>
                    </a:p>
                  </a:txBody>
                  <a:tcPr marL="54760" marR="54760" marT="0" marB="0"/>
                </a:tc>
              </a:tr>
            </a:tbl>
          </a:graphicData>
        </a:graphic>
      </p:graphicFrame>
      <p:sp>
        <p:nvSpPr>
          <p:cNvPr id="8" name="Rectangle 1"/>
          <p:cNvSpPr>
            <a:spLocks noChangeArrowheads="1"/>
          </p:cNvSpPr>
          <p:nvPr/>
        </p:nvSpPr>
        <p:spPr bwMode="auto">
          <a:xfrm>
            <a:off x="1314450" y="3408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10211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188640"/>
            <a:ext cx="6480720" cy="936104"/>
          </a:xfrm>
        </p:spPr>
        <p:txBody>
          <a:bodyPr>
            <a:normAutofit fontScale="90000"/>
          </a:bodyPr>
          <a:lstStyle/>
          <a:p>
            <a:pPr algn="ct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2400" b="1" dirty="0" smtClean="0">
                <a:solidFill>
                  <a:schemeClr val="tx1"/>
                </a:solidFill>
              </a:rPr>
              <a:t>Anne  BABALARIN ÇOCUKLARI İÇİN SINIR BELİRLERKEN KULLANDIKLARI TUTUMLAR </a:t>
            </a:r>
            <a:endParaRPr lang="tr-TR" sz="2400" b="1" dirty="0">
              <a:solidFill>
                <a:schemeClr val="tx1"/>
              </a:solidFill>
            </a:endParaRPr>
          </a:p>
        </p:txBody>
      </p:sp>
      <p:sp>
        <p:nvSpPr>
          <p:cNvPr id="3" name="2 İçerik Yer Tutucusu"/>
          <p:cNvSpPr>
            <a:spLocks noGrp="1"/>
          </p:cNvSpPr>
          <p:nvPr>
            <p:ph sz="quarter" idx="1"/>
          </p:nvPr>
        </p:nvSpPr>
        <p:spPr>
          <a:xfrm>
            <a:off x="467544" y="1412776"/>
            <a:ext cx="7901014" cy="4845152"/>
          </a:xfrm>
        </p:spPr>
        <p:txBody>
          <a:bodyPr>
            <a:normAutofit/>
          </a:bodyPr>
          <a:lstStyle/>
          <a:p>
            <a:pPr algn="ctr">
              <a:buNone/>
            </a:pPr>
            <a:r>
              <a:rPr lang="tr-TR" b="1" dirty="0" smtClean="0"/>
              <a:t>Çok Kısıtlayıcı Olan Sınırlar (Aşırı Kontrol) </a:t>
            </a:r>
          </a:p>
          <a:p>
            <a:pPr marL="0" indent="0">
              <a:buNone/>
            </a:pPr>
            <a:r>
              <a:rPr lang="tr-TR" dirty="0" smtClean="0"/>
              <a:t>  Sınırların yaşla beraber genişletilmediği, çocuğun her konuda mükemmel olması beklenen yaklaşımdır. Çocuğun ‘hayır’ deme hakkı bulunmaz. </a:t>
            </a:r>
          </a:p>
          <a:p>
            <a:pPr>
              <a:buFont typeface="Wingdings" pitchFamily="2" charset="2"/>
              <a:buChar char="§"/>
            </a:pPr>
            <a:r>
              <a:rPr lang="tr-TR" dirty="0" smtClean="0"/>
              <a:t>Deneme ve keşfetmek için çok az özgürlük sunar;</a:t>
            </a:r>
          </a:p>
          <a:p>
            <a:pPr>
              <a:buFont typeface="Wingdings" pitchFamily="2" charset="2"/>
              <a:buChar char="§"/>
            </a:pPr>
            <a:r>
              <a:rPr lang="tr-TR" dirty="0" smtClean="0"/>
              <a:t>Öğrenme ve sorumluluk kazanmayı engeller,</a:t>
            </a:r>
          </a:p>
          <a:p>
            <a:pPr>
              <a:buFont typeface="Wingdings" pitchFamily="2" charset="2"/>
              <a:buChar char="§"/>
            </a:pPr>
            <a:r>
              <a:rPr lang="tr-TR" dirty="0" smtClean="0"/>
              <a:t>İsyan ve öfkeyi körükleyebilir.</a:t>
            </a:r>
          </a:p>
          <a:p>
            <a:pPr>
              <a:buFont typeface="Wingdings" pitchFamily="2" charset="2"/>
              <a:buChar char="§"/>
            </a:pPr>
            <a:r>
              <a:rPr lang="tr-TR" dirty="0" smtClean="0"/>
              <a:t>İçe kapanmaya neden olabilir.</a:t>
            </a:r>
          </a:p>
          <a:p>
            <a:pPr>
              <a:buFont typeface="Wingdings" pitchFamily="2" charset="2"/>
              <a:buChar char="§"/>
            </a:pPr>
            <a:r>
              <a:rPr lang="tr-TR" dirty="0" smtClean="0"/>
              <a:t>Çocuğun kendi ihtiyaçlarının farkına varmasını engeller.</a:t>
            </a:r>
          </a:p>
          <a:p>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7</a:t>
            </a:fld>
            <a:endParaRPr lang="tr-TR"/>
          </a:p>
        </p:txBody>
      </p:sp>
    </p:spTree>
    <p:extLst>
      <p:ext uri="{BB962C8B-B14F-4D97-AF65-F5344CB8AC3E}">
        <p14:creationId xmlns:p14="http://schemas.microsoft.com/office/powerpoint/2010/main" val="2250161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00034" y="785794"/>
            <a:ext cx="7858180" cy="5000660"/>
          </a:xfrm>
        </p:spPr>
        <p:txBody>
          <a:bodyPr/>
          <a:lstStyle/>
          <a:p>
            <a:pPr algn="ctr">
              <a:buNone/>
            </a:pPr>
            <a:r>
              <a:rPr lang="tr-TR" b="1" dirty="0" smtClean="0"/>
              <a:t>Çok Geniş Olan Sınırlar (Kontrolsüzlük) </a:t>
            </a:r>
            <a:endParaRPr lang="tr-TR" b="1" dirty="0" smtClean="0">
              <a:sym typeface="Wingdings" pitchFamily="2" charset="2"/>
            </a:endParaRPr>
          </a:p>
          <a:p>
            <a:pPr marL="0" indent="0">
              <a:buNone/>
            </a:pPr>
            <a:r>
              <a:rPr lang="tr-TR" dirty="0" smtClean="0"/>
              <a:t> 	Sınırların belli ve net olmadığı, hiçbir yaptırımın uygulanmadığı yaklaşım. </a:t>
            </a:r>
          </a:p>
          <a:p>
            <a:pPr marL="0" indent="0">
              <a:buNone/>
            </a:pPr>
            <a:endParaRPr lang="tr-TR" dirty="0" smtClean="0"/>
          </a:p>
          <a:p>
            <a:pPr>
              <a:buFont typeface="Wingdings" pitchFamily="2" charset="2"/>
              <a:buChar char="§"/>
            </a:pPr>
            <a:r>
              <a:rPr lang="tr-TR" dirty="0"/>
              <a:t>Denetimsiz özgür olmaları, kendisi ve çevresi için risk yaratabilir. </a:t>
            </a:r>
          </a:p>
          <a:p>
            <a:pPr>
              <a:buFont typeface="Wingdings" pitchFamily="2" charset="2"/>
              <a:buChar char="§"/>
            </a:pPr>
            <a:r>
              <a:rPr lang="tr-TR" dirty="0"/>
              <a:t>Sınırların belirsizliği aşırı </a:t>
            </a:r>
            <a:r>
              <a:rPr lang="tr-TR" dirty="0" smtClean="0"/>
              <a:t>denemeyi, ısrarı </a:t>
            </a:r>
            <a:r>
              <a:rPr lang="tr-TR" dirty="0"/>
              <a:t>ve sınırları zorlamayı körükler.</a:t>
            </a:r>
          </a:p>
          <a:p>
            <a:pPr>
              <a:buFont typeface="Wingdings" pitchFamily="2" charset="2"/>
              <a:buChar char="§"/>
            </a:pPr>
            <a:r>
              <a:rPr lang="tr-TR" dirty="0"/>
              <a:t>Çocuklar rutinleri ve kuralları sever. Kuralsızlık güvensiz hissetmesine neden </a:t>
            </a:r>
            <a:r>
              <a:rPr lang="tr-TR" dirty="0" smtClean="0"/>
              <a:t>olabilir.</a:t>
            </a:r>
            <a:endParaRPr lang="tr-TR" dirty="0"/>
          </a:p>
          <a:p>
            <a:pPr>
              <a:buFont typeface="Wingdings" pitchFamily="2" charset="2"/>
              <a:buChar char="§"/>
            </a:pPr>
            <a:r>
              <a:rPr lang="tr-TR" dirty="0"/>
              <a:t>Öğrenmeyi ve sorumluluk kazanmayı engeller.</a:t>
            </a:r>
          </a:p>
          <a:p>
            <a:pPr>
              <a:buFont typeface="Wingdings" pitchFamily="2" charset="2"/>
              <a:buChar char="§"/>
            </a:pPr>
            <a:endParaRPr lang="tr-TR" dirty="0" smtClean="0"/>
          </a:p>
          <a:p>
            <a:pPr>
              <a:buFont typeface="Wingdings" pitchFamily="2" charset="2"/>
              <a:buChar char="§"/>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8</a:t>
            </a:fld>
            <a:endParaRPr lang="tr-TR"/>
          </a:p>
        </p:txBody>
      </p:sp>
    </p:spTree>
    <p:extLst>
      <p:ext uri="{BB962C8B-B14F-4D97-AF65-F5344CB8AC3E}">
        <p14:creationId xmlns:p14="http://schemas.microsoft.com/office/powerpoint/2010/main" val="2057466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71480"/>
            <a:ext cx="7758138" cy="5902472"/>
          </a:xfrm>
        </p:spPr>
        <p:txBody>
          <a:bodyPr/>
          <a:lstStyle/>
          <a:p>
            <a:pPr>
              <a:buNone/>
            </a:pPr>
            <a:endParaRPr lang="tr-TR" dirty="0" smtClean="0"/>
          </a:p>
          <a:p>
            <a:pPr algn="ctr">
              <a:buNone/>
            </a:pPr>
            <a:r>
              <a:rPr lang="tr-TR" b="1" dirty="0" smtClean="0"/>
              <a:t>Tutarsız Olan Sınırlar (Karışık Kontrol) </a:t>
            </a:r>
            <a:endParaRPr lang="tr-TR" b="1" dirty="0">
              <a:sym typeface="Wingdings" pitchFamily="2" charset="2"/>
            </a:endParaRPr>
          </a:p>
          <a:p>
            <a:pPr algn="ctr">
              <a:buNone/>
            </a:pPr>
            <a:r>
              <a:rPr lang="tr-TR" b="1" dirty="0" smtClean="0">
                <a:sym typeface="Wingdings" pitchFamily="2" charset="2"/>
              </a:rPr>
              <a:t> </a:t>
            </a:r>
          </a:p>
          <a:p>
            <a:pPr>
              <a:buFont typeface="Wingdings" pitchFamily="2" charset="2"/>
              <a:buChar char="§"/>
            </a:pPr>
            <a:r>
              <a:rPr lang="tr-TR" dirty="0" smtClean="0"/>
              <a:t>Sınırların, anne babanın psikolojik durumuna göre değiştiği yaklaşımdır. </a:t>
            </a:r>
          </a:p>
          <a:p>
            <a:pPr>
              <a:buFont typeface="Wingdings" pitchFamily="2" charset="2"/>
              <a:buChar char="§"/>
            </a:pPr>
            <a:r>
              <a:rPr lang="tr-TR" dirty="0" smtClean="0"/>
              <a:t>Çocuk hangi konuda ne kadar ileri gidebileceğini, sınırlarının ne olduğunu </a:t>
            </a:r>
            <a:r>
              <a:rPr lang="tr-TR" b="1" dirty="0" smtClean="0"/>
              <a:t>karşıdaki kişinin kaldırabileceği kadarla </a:t>
            </a:r>
            <a:r>
              <a:rPr lang="tr-TR" dirty="0" smtClean="0"/>
              <a:t>belirler (anneye, babaya, öğretmene vb. farklı davranışlar).</a:t>
            </a:r>
          </a:p>
          <a:p>
            <a:pPr>
              <a:buFont typeface="Wingdings" pitchFamily="2" charset="2"/>
              <a:buChar char="§"/>
            </a:pPr>
            <a:r>
              <a:rPr lang="tr-TR" dirty="0" smtClean="0"/>
              <a:t>Tutarsız özgürlük vardır (bir var bir yok).</a:t>
            </a:r>
          </a:p>
          <a:p>
            <a:pPr>
              <a:buFont typeface="Wingdings" pitchFamily="2" charset="2"/>
              <a:buChar char="§"/>
            </a:pPr>
            <a:r>
              <a:rPr lang="tr-TR" dirty="0" smtClean="0"/>
              <a:t>Öğrenme ve sorumluluk kazanmayı engeller.</a:t>
            </a:r>
          </a:p>
          <a:p>
            <a:pPr>
              <a:buFont typeface="Wingdings" pitchFamily="2" charset="2"/>
              <a:buChar char="§"/>
            </a:pPr>
            <a:r>
              <a:rPr lang="tr-TR" dirty="0" smtClean="0"/>
              <a:t>Sınırları zorlama ve isyanı körükler.</a:t>
            </a:r>
          </a:p>
          <a:p>
            <a:pPr>
              <a:buFont typeface="Wingdings" pitchFamily="2" charset="2"/>
              <a:buChar char="§"/>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9</a:t>
            </a:fld>
            <a:endParaRPr lang="tr-TR"/>
          </a:p>
        </p:txBody>
      </p:sp>
    </p:spTree>
    <p:extLst>
      <p:ext uri="{BB962C8B-B14F-4D97-AF65-F5344CB8AC3E}">
        <p14:creationId xmlns:p14="http://schemas.microsoft.com/office/powerpoint/2010/main" val="29049610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2123</TotalTime>
  <Words>1023</Words>
  <Application>Microsoft Office PowerPoint</Application>
  <PresentationFormat>Ekran Gösterisi (4:3)</PresentationFormat>
  <Paragraphs>287</Paragraphs>
  <Slides>27</Slides>
  <Notes>7</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Cumba</vt:lpstr>
      <vt:lpstr>                        ÇOCUĞA  SINIR KOYMAK  okul öncesİ çocuğu olan ebeveynler İçİn bİlgİlendİrme  </vt:lpstr>
      <vt:lpstr>PowerPoint Sunusu</vt:lpstr>
      <vt:lpstr>PowerPoint Sunusu</vt:lpstr>
      <vt:lpstr>PowerPoint Sunusu</vt:lpstr>
      <vt:lpstr>PowerPoint Sunusu</vt:lpstr>
      <vt:lpstr>Okul öncesi çocukluklarının gelişim özellikleri</vt:lpstr>
      <vt:lpstr>                Anne  BABALARIN ÇOCUKLARI İÇİN SINIR BELİRLERKEN KULLANDIKLARI TUTUMLAR </vt:lpstr>
      <vt:lpstr>PowerPoint Sunusu</vt:lpstr>
      <vt:lpstr>PowerPoint Sunusu</vt:lpstr>
      <vt:lpstr>PowerPoint Sunusu</vt:lpstr>
      <vt:lpstr>SINIRLARINIZ  KESİN Mİ YOKSA GEVŞEK Mİ ?</vt:lpstr>
      <vt:lpstr>PowerPoint Sunusu</vt:lpstr>
      <vt:lpstr>PowerPoint Sunusu</vt:lpstr>
      <vt:lpstr>PowerPoint Sunusu</vt:lpstr>
      <vt:lpstr>PowerPoint Sunusu</vt:lpstr>
      <vt:lpstr>PowerPoint Sunusu</vt:lpstr>
      <vt:lpstr>PowerPoint Sunusu</vt:lpstr>
      <vt:lpstr>PowerPoint Sunusu</vt:lpstr>
      <vt:lpstr>PowerPoint Sunusu</vt:lpstr>
      <vt:lpstr>KESİN SINIR UYGULAMASI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ÇOCUĞUMUZA SINIR KOYMAK (2-12 YAŞ  ve ERGENLER)   “Oyun oynamadan önce odanı topla.” Çocuk odayı toplamadan oyuna başlar. Anne odasını toplar. Bu gibi bir durumda çocuk karmakarışık mesajlar alacaktır.  “odanı temizle değil - Aslında odanı toplaman gerekmiyor. “ mesajı alacaktır.  9 yaşındaki Ali okulda arkadaşına vurduğu için eve gönderilir. Babası Ali’ye arkadaşları ile işbirliği yapması gerektiğini söyleyerek bağırıp kızar ve tokat atar. Ali’nin aldığı mesaj “Aslında işbirliği yapmana gerek yok.” Sorunlar ailede başlıyor ve sınırlarla ilgili yanlış iletişim kurulması sonucu ortaya çıkıyor. Bu yanlış iletişim şekilleri aslında “ Aile Dansı” dır.</dc:title>
  <dc:creator>user</dc:creator>
  <cp:lastModifiedBy>PC</cp:lastModifiedBy>
  <cp:revision>531</cp:revision>
  <dcterms:created xsi:type="dcterms:W3CDTF">2014-01-07T13:08:47Z</dcterms:created>
  <dcterms:modified xsi:type="dcterms:W3CDTF">2023-09-22T09:07:48Z</dcterms:modified>
</cp:coreProperties>
</file>