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29"/>
  </p:notesMasterIdLst>
  <p:sldIdLst>
    <p:sldId id="256" r:id="rId2"/>
    <p:sldId id="329" r:id="rId3"/>
    <p:sldId id="330" r:id="rId4"/>
    <p:sldId id="322" r:id="rId5"/>
    <p:sldId id="321" r:id="rId6"/>
    <p:sldId id="335" r:id="rId7"/>
    <p:sldId id="331" r:id="rId8"/>
    <p:sldId id="323" r:id="rId9"/>
    <p:sldId id="324" r:id="rId10"/>
    <p:sldId id="325" r:id="rId11"/>
    <p:sldId id="326" r:id="rId12"/>
    <p:sldId id="301" r:id="rId13"/>
    <p:sldId id="302" r:id="rId14"/>
    <p:sldId id="303" r:id="rId15"/>
    <p:sldId id="304" r:id="rId16"/>
    <p:sldId id="305" r:id="rId17"/>
    <p:sldId id="306" r:id="rId18"/>
    <p:sldId id="307" r:id="rId19"/>
    <p:sldId id="309" r:id="rId20"/>
    <p:sldId id="310" r:id="rId21"/>
    <p:sldId id="311" r:id="rId22"/>
    <p:sldId id="312" r:id="rId23"/>
    <p:sldId id="313" r:id="rId24"/>
    <p:sldId id="314" r:id="rId25"/>
    <p:sldId id="316" r:id="rId26"/>
    <p:sldId id="339" r:id="rId27"/>
    <p:sldId id="319" r:id="rId2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9B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7262" autoAdjust="0"/>
    <p:restoredTop sz="94660"/>
  </p:normalViewPr>
  <p:slideViewPr>
    <p:cSldViewPr>
      <p:cViewPr varScale="1">
        <p:scale>
          <a:sx n="71" d="100"/>
          <a:sy n="71" d="100"/>
        </p:scale>
        <p:origin x="-1854"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6047AA-E010-45F3-9875-9904F05F6BEC}" type="datetimeFigureOut">
              <a:rPr lang="tr-TR" smtClean="0"/>
              <a:pPr/>
              <a:t>22.09.2023</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517A685-81C9-42C9-A7AF-799BB1CB5879}" type="slidenum">
              <a:rPr lang="tr-TR" smtClean="0"/>
              <a:pPr/>
              <a:t>‹#›</a:t>
            </a:fld>
            <a:endParaRPr lang="tr-TR"/>
          </a:p>
        </p:txBody>
      </p:sp>
    </p:spTree>
    <p:extLst>
      <p:ext uri="{BB962C8B-B14F-4D97-AF65-F5344CB8AC3E}">
        <p14:creationId xmlns:p14="http://schemas.microsoft.com/office/powerpoint/2010/main" val="69127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t>Bu liste</a:t>
            </a:r>
            <a:r>
              <a:rPr lang="tr-TR" baseline="0" dirty="0" smtClean="0"/>
              <a:t> değiştirilebilir, genişletilebilir. Çocuğunuzun bireysel gelişimini öncelikli tutarak kullanınız. Bu liste çocuğuna sorumluluk duygusu aşılamak amacıyla harekete geçmek isteyen ebeveynler için örnek </a:t>
            </a:r>
            <a:r>
              <a:rPr lang="tr-TR" baseline="0" smtClean="0"/>
              <a:t>olarak hazırlanmıştır.</a:t>
            </a:r>
            <a:endParaRPr lang="tr-TR"/>
          </a:p>
        </p:txBody>
      </p:sp>
      <p:sp>
        <p:nvSpPr>
          <p:cNvPr id="4" name="Slayt Numarası Yer Tutucusu 3"/>
          <p:cNvSpPr>
            <a:spLocks noGrp="1"/>
          </p:cNvSpPr>
          <p:nvPr>
            <p:ph type="sldNum" sz="quarter" idx="10"/>
          </p:nvPr>
        </p:nvSpPr>
        <p:spPr/>
        <p:txBody>
          <a:bodyPr/>
          <a:lstStyle/>
          <a:p>
            <a:fld id="{E517A685-81C9-42C9-A7AF-799BB1CB5879}" type="slidenum">
              <a:rPr lang="tr-TR" smtClean="0"/>
              <a:pPr/>
              <a:t>6</a:t>
            </a:fld>
            <a:endParaRPr lang="tr-TR"/>
          </a:p>
        </p:txBody>
      </p:sp>
    </p:spTree>
    <p:extLst>
      <p:ext uri="{BB962C8B-B14F-4D97-AF65-F5344CB8AC3E}">
        <p14:creationId xmlns:p14="http://schemas.microsoft.com/office/powerpoint/2010/main" val="38041904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13</a:t>
            </a:fld>
            <a:endParaRPr lang="tr-TR" dirty="0"/>
          </a:p>
        </p:txBody>
      </p:sp>
    </p:spTree>
    <p:extLst>
      <p:ext uri="{BB962C8B-B14F-4D97-AF65-F5344CB8AC3E}">
        <p14:creationId xmlns:p14="http://schemas.microsoft.com/office/powerpoint/2010/main" val="21970458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16</a:t>
            </a:fld>
            <a:endParaRPr lang="tr-TR"/>
          </a:p>
        </p:txBody>
      </p:sp>
    </p:spTree>
    <p:extLst>
      <p:ext uri="{BB962C8B-B14F-4D97-AF65-F5344CB8AC3E}">
        <p14:creationId xmlns:p14="http://schemas.microsoft.com/office/powerpoint/2010/main" val="22940886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19</a:t>
            </a:fld>
            <a:endParaRPr lang="tr-TR"/>
          </a:p>
        </p:txBody>
      </p:sp>
    </p:spTree>
    <p:extLst>
      <p:ext uri="{BB962C8B-B14F-4D97-AF65-F5344CB8AC3E}">
        <p14:creationId xmlns:p14="http://schemas.microsoft.com/office/powerpoint/2010/main" val="34207227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20</a:t>
            </a:fld>
            <a:endParaRPr lang="tr-TR"/>
          </a:p>
        </p:txBody>
      </p:sp>
    </p:spTree>
    <p:extLst>
      <p:ext uri="{BB962C8B-B14F-4D97-AF65-F5344CB8AC3E}">
        <p14:creationId xmlns:p14="http://schemas.microsoft.com/office/powerpoint/2010/main" val="258858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22</a:t>
            </a:fld>
            <a:endParaRPr lang="tr-TR"/>
          </a:p>
        </p:txBody>
      </p:sp>
    </p:spTree>
    <p:extLst>
      <p:ext uri="{BB962C8B-B14F-4D97-AF65-F5344CB8AC3E}">
        <p14:creationId xmlns:p14="http://schemas.microsoft.com/office/powerpoint/2010/main" val="39346203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25</a:t>
            </a:fld>
            <a:endParaRPr lang="tr-TR"/>
          </a:p>
        </p:txBody>
      </p:sp>
    </p:spTree>
    <p:extLst>
      <p:ext uri="{BB962C8B-B14F-4D97-AF65-F5344CB8AC3E}">
        <p14:creationId xmlns:p14="http://schemas.microsoft.com/office/powerpoint/2010/main" val="303167897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r>
              <a:rPr lang="tr-TR" dirty="0" smtClean="0">
                <a:solidFill>
                  <a:srgbClr val="FF0000"/>
                </a:solidFill>
              </a:rPr>
              <a:t>PAYLAŞIM SORULARI</a:t>
            </a:r>
          </a:p>
          <a:p>
            <a:r>
              <a:rPr lang="tr-TR" dirty="0" smtClean="0"/>
              <a:t>Mesajlarınız yeterince açık olmadığı ya da etkisiz olduğunda çocuklar onları nasıl netleştirmeye çalışırlar. Bu konudaki örnekleri grup üyeleri ile paylaşın.</a:t>
            </a:r>
          </a:p>
          <a:p>
            <a:r>
              <a:rPr lang="tr-TR" dirty="0" smtClean="0"/>
              <a:t>2- Gevşek sınırlara çocuklar nasıl tepki verir? Neler öğrenirler? Neden etkisizdirler.</a:t>
            </a:r>
          </a:p>
          <a:p>
            <a:r>
              <a:rPr lang="tr-TR" dirty="0" smtClean="0"/>
              <a:t>3- Kesin sınırlara çocuklar nasıl tepki verirler? Neler öğrenirler? Etkili olmasını sağlayan nedir?</a:t>
            </a:r>
          </a:p>
          <a:p>
            <a:r>
              <a:rPr lang="tr-TR" dirty="0" smtClean="0"/>
              <a:t>4- Kendi kullandığınız sınırları belirleyin, grup üyeleri ile paylaşın.</a:t>
            </a:r>
          </a:p>
          <a:p>
            <a:r>
              <a:rPr lang="tr-TR" dirty="0" smtClean="0"/>
              <a:t>5- Sözel mesajlarınızın kalitesini arttırmak için plan yapın ve planınızı grup üyeleri ile paylaşın.</a:t>
            </a:r>
          </a:p>
          <a:p>
            <a:endParaRPr lang="tr-TR" dirty="0"/>
          </a:p>
        </p:txBody>
      </p:sp>
      <p:sp>
        <p:nvSpPr>
          <p:cNvPr id="4" name="Slayt Numarası Yer Tutucusu 3"/>
          <p:cNvSpPr>
            <a:spLocks noGrp="1"/>
          </p:cNvSpPr>
          <p:nvPr>
            <p:ph type="sldNum" sz="quarter" idx="10"/>
          </p:nvPr>
        </p:nvSpPr>
        <p:spPr/>
        <p:txBody>
          <a:bodyPr/>
          <a:lstStyle/>
          <a:p>
            <a:fld id="{E517A685-81C9-42C9-A7AF-799BB1CB5879}" type="slidenum">
              <a:rPr lang="tr-TR" smtClean="0"/>
              <a:pPr/>
              <a:t>27</a:t>
            </a:fld>
            <a:endParaRPr lang="tr-TR"/>
          </a:p>
        </p:txBody>
      </p:sp>
    </p:spTree>
    <p:extLst>
      <p:ext uri="{BB962C8B-B14F-4D97-AF65-F5344CB8AC3E}">
        <p14:creationId xmlns:p14="http://schemas.microsoft.com/office/powerpoint/2010/main" val="15334866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1">
        <a:schemeClr val="bg1"/>
      </p:bgRef>
    </p:bg>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C25DE0D3-77A3-4A7F-90AC-9AE22655A020}" type="datetime1">
              <a:rPr lang="tr-TR" smtClean="0"/>
              <a:t>22.09.2023</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13252C44-2F67-48F9-B1D1-AE29EFD11AC8}"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256656C-9063-4280-B75E-F3321791E0FF}" type="datetime1">
              <a:rPr lang="tr-TR" smtClean="0"/>
              <a:t>22.09.2023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A77F686-6425-45BE-9F7F-DF7E371757D7}" type="datetime1">
              <a:rPr lang="tr-TR" smtClean="0"/>
              <a:t>22.09.2023</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F0F47B9B-52C5-4A04-A2F7-999AFDBED6DC}" type="datetime1">
              <a:rPr lang="tr-TR" smtClean="0"/>
              <a:t>22.09.2023</a:t>
            </a:fld>
            <a:endParaRPr lang="tr-TR"/>
          </a:p>
        </p:txBody>
      </p:sp>
      <p:sp>
        <p:nvSpPr>
          <p:cNvPr id="9" name="8 Slayt Numarası Yer Tutucusu"/>
          <p:cNvSpPr>
            <a:spLocks noGrp="1"/>
          </p:cNvSpPr>
          <p:nvPr>
            <p:ph type="sldNum" sz="quarter" idx="15"/>
          </p:nvPr>
        </p:nvSpPr>
        <p:spPr/>
        <p:txBody>
          <a:bodyPr rtlCol="0"/>
          <a:lstStyle/>
          <a:p>
            <a:fld id="{13252C44-2F67-48F9-B1D1-AE29EFD11AC8}" type="slidenum">
              <a:rPr lang="tr-TR" smtClean="0"/>
              <a:pPr/>
              <a:t>‹#›</a:t>
            </a:fld>
            <a:endParaRPr lang="tr-TR"/>
          </a:p>
        </p:txBody>
      </p:sp>
      <p:sp>
        <p:nvSpPr>
          <p:cNvPr id="10" name="9 Altbilgi Yer Tutucusu"/>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E59F63B6-8358-4089-B9BD-9A2408D3FA13}" type="datetime1">
              <a:rPr lang="tr-TR" smtClean="0"/>
              <a:t>22.09.2023</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13252C44-2F67-48F9-B1D1-AE29EFD11AC8}"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08B3D146-2E19-41E7-91E8-E5E4B34917CD}" type="datetime1">
              <a:rPr lang="tr-TR" smtClean="0"/>
              <a:t>22.09.2023</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E476BB8-4247-40AF-AE40-64BD35D41799}" type="datetime1">
              <a:rPr lang="tr-TR" smtClean="0"/>
              <a:t>22.09.2023</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7D86DBF6-D958-4B10-9E1E-093CEAB43008}" type="datetime1">
              <a:rPr lang="tr-TR" smtClean="0"/>
              <a:t>22.09.2023</a:t>
            </a:fld>
            <a:endParaRPr lang="tr-TR"/>
          </a:p>
        </p:txBody>
      </p:sp>
      <p:sp>
        <p:nvSpPr>
          <p:cNvPr id="7" name="6 Slayt Numarası Yer Tutucusu"/>
          <p:cNvSpPr>
            <a:spLocks noGrp="1"/>
          </p:cNvSpPr>
          <p:nvPr>
            <p:ph type="sldNum" sz="quarter" idx="11"/>
          </p:nvPr>
        </p:nvSpPr>
        <p:spPr/>
        <p:txBody>
          <a:bodyPr rtlCol="0"/>
          <a:lstStyle/>
          <a:p>
            <a:fld id="{13252C44-2F67-48F9-B1D1-AE29EFD11AC8}" type="slidenum">
              <a:rPr lang="tr-TR" smtClean="0"/>
              <a:pPr/>
              <a:t>‹#›</a:t>
            </a:fld>
            <a:endParaRPr lang="tr-TR"/>
          </a:p>
        </p:txBody>
      </p:sp>
      <p:sp>
        <p:nvSpPr>
          <p:cNvPr id="8" name="7 Altbilgi Yer Tutucusu"/>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25198853-75A8-4278-B356-F00BBE7C41AE}" type="datetime1">
              <a:rPr lang="tr-TR" smtClean="0"/>
              <a:t>22.09.2023</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13252C44-2F67-48F9-B1D1-AE29EFD11AC8}"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bg>
      <p:bgRef idx="1001">
        <a:schemeClr val="bg1"/>
      </p:bgRef>
    </p:bg>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9605DEDA-5C45-4D93-8E94-AF8777F2A328}" type="datetime1">
              <a:rPr lang="tr-TR" smtClean="0"/>
              <a:t>22.09.2023</a:t>
            </a:fld>
            <a:endParaRPr lang="tr-TR"/>
          </a:p>
        </p:txBody>
      </p:sp>
      <p:sp>
        <p:nvSpPr>
          <p:cNvPr id="22" name="21 Slayt Numarası Yer Tutucusu"/>
          <p:cNvSpPr>
            <a:spLocks noGrp="1"/>
          </p:cNvSpPr>
          <p:nvPr>
            <p:ph type="sldNum" sz="quarter" idx="15"/>
          </p:nvPr>
        </p:nvSpPr>
        <p:spPr/>
        <p:txBody>
          <a:bodyPr rtlCol="0"/>
          <a:lstStyle/>
          <a:p>
            <a:fld id="{13252C44-2F67-48F9-B1D1-AE29EFD11AC8}" type="slidenum">
              <a:rPr lang="tr-TR" smtClean="0"/>
              <a:pPr/>
              <a:t>‹#›</a:t>
            </a:fld>
            <a:endParaRPr lang="tr-TR"/>
          </a:p>
        </p:txBody>
      </p:sp>
      <p:sp>
        <p:nvSpPr>
          <p:cNvPr id="23" name="22 Altbilgi Yer Tutucusu"/>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ED0FE1BD-5171-4990-89E6-F8081CB4AB69}" type="datetime1">
              <a:rPr lang="tr-TR" smtClean="0"/>
              <a:t>22.09.2023</a:t>
            </a:fld>
            <a:endParaRPr lang="tr-TR"/>
          </a:p>
        </p:txBody>
      </p:sp>
      <p:sp>
        <p:nvSpPr>
          <p:cNvPr id="18" name="17 Slayt Numarası Yer Tutucusu"/>
          <p:cNvSpPr>
            <a:spLocks noGrp="1"/>
          </p:cNvSpPr>
          <p:nvPr>
            <p:ph type="sldNum" sz="quarter" idx="11"/>
          </p:nvPr>
        </p:nvSpPr>
        <p:spPr/>
        <p:txBody>
          <a:bodyPr rtlCol="0"/>
          <a:lstStyle/>
          <a:p>
            <a:fld id="{13252C44-2F67-48F9-B1D1-AE29EFD11AC8}" type="slidenum">
              <a:rPr lang="tr-TR" smtClean="0"/>
              <a:pPr/>
              <a:t>‹#›</a:t>
            </a:fld>
            <a:endParaRPr lang="tr-TR"/>
          </a:p>
        </p:txBody>
      </p:sp>
      <p:sp>
        <p:nvSpPr>
          <p:cNvPr id="21" name="20 Altbilgi Yer Tutucusu"/>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3FCC08E4-C788-4F40-B174-C96D6EB87A7A}" type="datetime1">
              <a:rPr lang="tr-TR" smtClean="0"/>
              <a:t>22.09.2023</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13252C44-2F67-48F9-B1D1-AE29EFD11AC8}"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1 Başlık"/>
          <p:cNvSpPr>
            <a:spLocks noGrp="1"/>
          </p:cNvSpPr>
          <p:nvPr>
            <p:ph type="ctrTitle"/>
          </p:nvPr>
        </p:nvSpPr>
        <p:spPr>
          <a:xfrm>
            <a:off x="1187624" y="1484784"/>
            <a:ext cx="7643866" cy="3654738"/>
          </a:xfrm>
        </p:spPr>
        <p:txBody>
          <a:bodyPr>
            <a:noAutofit/>
          </a:bodyPr>
          <a:lstStyle/>
          <a:p>
            <a:pPr algn="ctr"/>
            <a:r>
              <a:rPr lang="tr-TR" sz="4800" b="1" dirty="0" smtClean="0">
                <a:latin typeface="Arial" pitchFamily="34" charset="0"/>
                <a:cs typeface="Arial" pitchFamily="34" charset="0"/>
              </a:rPr>
              <a:t/>
            </a:r>
            <a:br>
              <a:rPr lang="tr-TR" sz="4800" b="1" dirty="0" smtClean="0">
                <a:latin typeface="Arial" pitchFamily="34" charset="0"/>
                <a:cs typeface="Arial" pitchFamily="34" charset="0"/>
              </a:rPr>
            </a:br>
            <a:r>
              <a:rPr lang="tr-TR" sz="4800" b="1" dirty="0" smtClean="0">
                <a:latin typeface="Arial" pitchFamily="34" charset="0"/>
                <a:cs typeface="Arial" pitchFamily="34" charset="0"/>
              </a:rPr>
              <a:t/>
            </a:r>
            <a:br>
              <a:rPr lang="tr-TR" sz="4800" b="1" dirty="0" smtClean="0">
                <a:latin typeface="Arial" pitchFamily="34" charset="0"/>
                <a:cs typeface="Arial" pitchFamily="34" charset="0"/>
              </a:rPr>
            </a:br>
            <a:r>
              <a:rPr lang="tr-TR" sz="4800" dirty="0" smtClean="0">
                <a:latin typeface="Arial" pitchFamily="34" charset="0"/>
                <a:cs typeface="Arial" pitchFamily="34" charset="0"/>
              </a:rPr>
              <a:t/>
            </a:r>
            <a:br>
              <a:rPr lang="tr-TR" sz="4800" dirty="0" smtClean="0">
                <a:latin typeface="Arial" pitchFamily="34" charset="0"/>
                <a:cs typeface="Arial" pitchFamily="34" charset="0"/>
              </a:rPr>
            </a:br>
            <a:r>
              <a:rPr lang="tr-TR" sz="4800" dirty="0" smtClean="0">
                <a:latin typeface="Arial" pitchFamily="34" charset="0"/>
                <a:cs typeface="Arial" pitchFamily="34" charset="0"/>
              </a:rPr>
              <a:t/>
            </a:r>
            <a:br>
              <a:rPr lang="tr-TR" sz="4800" dirty="0" smtClean="0">
                <a:latin typeface="Arial" pitchFamily="34" charset="0"/>
                <a:cs typeface="Arial" pitchFamily="34" charset="0"/>
              </a:rPr>
            </a:br>
            <a:r>
              <a:rPr lang="tr-TR" sz="4800" dirty="0" smtClean="0">
                <a:latin typeface="Arial" pitchFamily="34" charset="0"/>
                <a:cs typeface="Arial" pitchFamily="34" charset="0"/>
              </a:rPr>
              <a:t/>
            </a:r>
            <a:br>
              <a:rPr lang="tr-TR" sz="4800" dirty="0" smtClean="0">
                <a:latin typeface="Arial" pitchFamily="34" charset="0"/>
                <a:cs typeface="Arial" pitchFamily="34" charset="0"/>
              </a:rPr>
            </a:br>
            <a:r>
              <a:rPr lang="tr-TR" sz="4800" dirty="0" smtClean="0">
                <a:latin typeface="Arial" pitchFamily="34" charset="0"/>
                <a:cs typeface="Arial" pitchFamily="34" charset="0"/>
              </a:rPr>
              <a:t/>
            </a:r>
            <a:br>
              <a:rPr lang="tr-TR" sz="4800" dirty="0" smtClean="0">
                <a:latin typeface="Arial" pitchFamily="34" charset="0"/>
                <a:cs typeface="Arial" pitchFamily="34" charset="0"/>
              </a:rPr>
            </a:br>
            <a:r>
              <a:rPr lang="tr-TR" sz="4800" dirty="0" smtClean="0">
                <a:latin typeface="Arial" pitchFamily="34" charset="0"/>
                <a:cs typeface="Arial" pitchFamily="34" charset="0"/>
              </a:rPr>
              <a:t/>
            </a:r>
            <a:br>
              <a:rPr lang="tr-TR" sz="4800" dirty="0" smtClean="0">
                <a:latin typeface="Arial" pitchFamily="34" charset="0"/>
                <a:cs typeface="Arial" pitchFamily="34" charset="0"/>
              </a:rPr>
            </a:br>
            <a:r>
              <a:rPr lang="tr-TR" sz="4800" dirty="0" smtClean="0">
                <a:latin typeface="Arial" pitchFamily="34" charset="0"/>
                <a:cs typeface="Arial" pitchFamily="34" charset="0"/>
              </a:rPr>
              <a:t/>
            </a:r>
            <a:br>
              <a:rPr lang="tr-TR" sz="4800" dirty="0" smtClean="0">
                <a:latin typeface="Arial" pitchFamily="34" charset="0"/>
                <a:cs typeface="Arial" pitchFamily="34" charset="0"/>
              </a:rPr>
            </a:br>
            <a:r>
              <a:rPr lang="tr-TR" sz="4800" dirty="0" smtClean="0">
                <a:latin typeface="Arial" pitchFamily="34" charset="0"/>
                <a:cs typeface="Arial" pitchFamily="34" charset="0"/>
              </a:rPr>
              <a:t>              </a:t>
            </a:r>
            <a:r>
              <a:rPr lang="tr-TR" sz="4800" b="1" dirty="0" smtClean="0">
                <a:latin typeface="Arial" pitchFamily="34" charset="0"/>
                <a:cs typeface="Arial" pitchFamily="34" charset="0"/>
              </a:rPr>
              <a:t/>
            </a:r>
            <a:br>
              <a:rPr lang="tr-TR" sz="4800" b="1" dirty="0" smtClean="0">
                <a:latin typeface="Arial" pitchFamily="34" charset="0"/>
                <a:cs typeface="Arial" pitchFamily="34" charset="0"/>
              </a:rPr>
            </a:br>
            <a:r>
              <a:rPr lang="tr-TR" sz="4400" dirty="0" smtClean="0">
                <a:latin typeface="Arial" pitchFamily="34" charset="0"/>
                <a:cs typeface="Arial" pitchFamily="34" charset="0"/>
              </a:rPr>
              <a:t>EĞİTİM ORTAMINDA ÇOCUKLARA SINIR KOYMA</a:t>
            </a:r>
            <a:br>
              <a:rPr lang="tr-TR" sz="4400" dirty="0" smtClean="0">
                <a:latin typeface="Arial" pitchFamily="34" charset="0"/>
                <a:cs typeface="Arial" pitchFamily="34" charset="0"/>
              </a:rPr>
            </a:br>
            <a:r>
              <a:rPr lang="tr-TR" sz="4800" dirty="0" smtClean="0">
                <a:latin typeface="Arial" pitchFamily="34" charset="0"/>
                <a:cs typeface="Arial" pitchFamily="34" charset="0"/>
              </a:rPr>
              <a:t/>
            </a:r>
            <a:br>
              <a:rPr lang="tr-TR" sz="4800" dirty="0" smtClean="0">
                <a:latin typeface="Arial" pitchFamily="34" charset="0"/>
                <a:cs typeface="Arial" pitchFamily="34" charset="0"/>
              </a:rPr>
            </a:br>
            <a:r>
              <a:rPr lang="tr-TR" sz="2400" i="1" dirty="0" smtClean="0">
                <a:latin typeface="Arial" pitchFamily="34" charset="0"/>
                <a:cs typeface="Arial" pitchFamily="34" charset="0"/>
              </a:rPr>
              <a:t>OKUL ÖNCESİ ÖĞRETMENLERİ İÇİN BİLGİLENDİRME</a:t>
            </a:r>
            <a:r>
              <a:rPr lang="tr-TR" sz="4800" i="1" dirty="0" smtClean="0">
                <a:latin typeface="Arial" pitchFamily="34" charset="0"/>
                <a:cs typeface="Arial" pitchFamily="34" charset="0"/>
              </a:rPr>
              <a:t> </a:t>
            </a:r>
            <a:r>
              <a:rPr lang="tr-TR" sz="3200" dirty="0" smtClean="0">
                <a:latin typeface="Arial" pitchFamily="34" charset="0"/>
                <a:cs typeface="Arial" pitchFamily="34" charset="0"/>
              </a:rPr>
              <a:t/>
            </a:r>
            <a:br>
              <a:rPr lang="tr-TR" sz="3200" dirty="0" smtClean="0">
                <a:latin typeface="Arial" pitchFamily="34" charset="0"/>
                <a:cs typeface="Arial" pitchFamily="34" charset="0"/>
              </a:rPr>
            </a:br>
            <a:endParaRPr lang="tr-TR" sz="3200" dirty="0">
              <a:latin typeface="Arial" pitchFamily="34" charset="0"/>
              <a:cs typeface="Arial" pitchFamily="34" charset="0"/>
            </a:endParaRPr>
          </a:p>
        </p:txBody>
      </p:sp>
      <p:sp>
        <p:nvSpPr>
          <p:cNvPr id="4" name="3 Slayt Numarası Yer Tutucusu"/>
          <p:cNvSpPr>
            <a:spLocks noGrp="1"/>
          </p:cNvSpPr>
          <p:nvPr>
            <p:ph type="sldNum" sz="quarter" idx="12"/>
          </p:nvPr>
        </p:nvSpPr>
        <p:spPr/>
        <p:txBody>
          <a:bodyPr/>
          <a:lstStyle/>
          <a:p>
            <a:fld id="{13252C44-2F67-48F9-B1D1-AE29EFD11AC8}" type="slidenum">
              <a:rPr lang="tr-TR" smtClean="0">
                <a:latin typeface="Arial" pitchFamily="34" charset="0"/>
                <a:cs typeface="Arial" pitchFamily="34" charset="0"/>
              </a:rPr>
              <a:pPr/>
              <a:t>1</a:t>
            </a:fld>
            <a:endParaRPr lang="tr-TR" dirty="0">
              <a:latin typeface="Arial" pitchFamily="34" charset="0"/>
              <a:cs typeface="Arial" pitchFamily="34" charset="0"/>
            </a:endParaRPr>
          </a:p>
        </p:txBody>
      </p:sp>
      <p:sp>
        <p:nvSpPr>
          <p:cNvPr id="5" name="Freeform 2"/>
          <p:cNvSpPr/>
          <p:nvPr/>
        </p:nvSpPr>
        <p:spPr>
          <a:xfrm>
            <a:off x="240577" y="188640"/>
            <a:ext cx="1695273" cy="1552804"/>
          </a:xfrm>
          <a:custGeom>
            <a:avLst/>
            <a:gdLst>
              <a:gd name="textAreaLeft" fmla="*/ 0 w 4113720"/>
              <a:gd name="textAreaRight" fmla="*/ 4114080 w 4113720"/>
              <a:gd name="textAreaTop" fmla="*/ 0 h 4113720"/>
              <a:gd name="textAreaBottom" fmla="*/ 4114080 h 4113720"/>
            </a:gdLst>
            <a:ahLst/>
            <a:cxnLst/>
            <a:rect l="textAreaLeft" t="textAreaTop" r="textAreaRight" b="textAreaBottom"/>
            <a:pathLst>
              <a:path w="4113991" h="4113991">
                <a:moveTo>
                  <a:pt x="0" y="0"/>
                </a:moveTo>
                <a:lnTo>
                  <a:pt x="4113991" y="0"/>
                </a:lnTo>
                <a:lnTo>
                  <a:pt x="4113991" y="4113991"/>
                </a:lnTo>
                <a:lnTo>
                  <a:pt x="0" y="4113991"/>
                </a:lnTo>
                <a:lnTo>
                  <a:pt x="0" y="0"/>
                </a:lnTo>
                <a:close/>
              </a:path>
            </a:pathLst>
          </a:custGeom>
          <a:blipFill rotWithShape="0">
            <a:blip r:embed="rId2"/>
            <a:srcRect/>
            <a:stretch/>
          </a:blipFill>
          <a:ln w="0">
            <a:noFill/>
          </a:ln>
        </p:spPr>
        <p:style>
          <a:lnRef idx="0">
            <a:scrgbClr r="0" g="0" b="0"/>
          </a:lnRef>
          <a:fillRef idx="0">
            <a:scrgbClr r="0" g="0" b="0"/>
          </a:fillRef>
          <a:effectRef idx="0">
            <a:scrgbClr r="0" g="0" b="0"/>
          </a:effectRef>
          <a:fontRef idx="minor"/>
        </p:style>
        <p:txBody>
          <a:bodyPr lIns="90000" tIns="45000" rIns="90000" bIns="45000" anchor="t">
            <a:noAutofit/>
          </a:bodyPr>
          <a:ls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tr-TR" sz="1800" b="0" strike="noStrike" spc="-1">
              <a:solidFill>
                <a:srgbClr val="000000"/>
              </a:solidFill>
              <a:latin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7758138" cy="5902472"/>
          </a:xfrm>
        </p:spPr>
        <p:txBody>
          <a:bodyPr/>
          <a:lstStyle/>
          <a:p>
            <a:pPr>
              <a:buNone/>
            </a:pPr>
            <a:endParaRPr lang="tr-TR" dirty="0" smtClean="0"/>
          </a:p>
          <a:p>
            <a:pPr algn="ctr">
              <a:buNone/>
            </a:pPr>
            <a:r>
              <a:rPr lang="tr-TR" b="1" dirty="0" smtClean="0"/>
              <a:t>Tutarsız Olan Sınırlar (Karışık Kontrol)</a:t>
            </a:r>
          </a:p>
          <a:p>
            <a:pPr algn="ctr">
              <a:buNone/>
            </a:pPr>
            <a:endParaRPr lang="tr-TR" b="1" dirty="0" smtClean="0"/>
          </a:p>
          <a:p>
            <a:pPr>
              <a:buFont typeface="Wingdings" pitchFamily="2" charset="2"/>
              <a:buChar char="§"/>
            </a:pPr>
            <a:r>
              <a:rPr lang="tr-TR" dirty="0"/>
              <a:t>Sınırların, </a:t>
            </a:r>
            <a:r>
              <a:rPr lang="tr-TR" dirty="0" smtClean="0"/>
              <a:t>öğretmenin psikolojik </a:t>
            </a:r>
            <a:r>
              <a:rPr lang="tr-TR" dirty="0"/>
              <a:t>durumuna göre değiştiği </a:t>
            </a:r>
            <a:r>
              <a:rPr lang="tr-TR" dirty="0" smtClean="0"/>
              <a:t>yaklaşımdır. </a:t>
            </a:r>
            <a:endParaRPr lang="tr-TR" dirty="0"/>
          </a:p>
          <a:p>
            <a:pPr>
              <a:buFont typeface="Wingdings" pitchFamily="2" charset="2"/>
              <a:buChar char="§"/>
            </a:pPr>
            <a:r>
              <a:rPr lang="tr-TR" dirty="0"/>
              <a:t>Çocuk hangi konuda ne kadar ileri gidebileceğini, sınırlarının ne </a:t>
            </a:r>
            <a:r>
              <a:rPr lang="tr-TR" dirty="0" smtClean="0"/>
              <a:t>olduğunu, </a:t>
            </a:r>
            <a:r>
              <a:rPr lang="tr-TR" dirty="0"/>
              <a:t>karşıdaki kişinin kaldırabileceği kadarla belirliyor. (anneye, babaya, öğretmene vb. farklı davranışlar)</a:t>
            </a:r>
          </a:p>
          <a:p>
            <a:pPr>
              <a:buFont typeface="Wingdings" pitchFamily="2" charset="2"/>
              <a:buChar char="§"/>
            </a:pPr>
            <a:r>
              <a:rPr lang="tr-TR" dirty="0"/>
              <a:t>Tutarsız </a:t>
            </a:r>
            <a:r>
              <a:rPr lang="tr-TR" dirty="0" smtClean="0"/>
              <a:t>özgürlük ve kurallar vardır. </a:t>
            </a:r>
            <a:r>
              <a:rPr lang="tr-TR" dirty="0"/>
              <a:t>(bir var bir yok),</a:t>
            </a:r>
          </a:p>
          <a:p>
            <a:pPr>
              <a:buFont typeface="Wingdings" pitchFamily="2" charset="2"/>
              <a:buChar char="§"/>
            </a:pPr>
            <a:r>
              <a:rPr lang="tr-TR" dirty="0"/>
              <a:t>Öğrenme ve sorumluluk kazanmayı </a:t>
            </a:r>
            <a:r>
              <a:rPr lang="tr-TR" dirty="0" smtClean="0"/>
              <a:t>engeller</a:t>
            </a:r>
            <a:r>
              <a:rPr lang="tr-TR" dirty="0"/>
              <a:t>.</a:t>
            </a:r>
          </a:p>
          <a:p>
            <a:pPr>
              <a:buFont typeface="Wingdings" pitchFamily="2" charset="2"/>
              <a:buChar char="§"/>
            </a:pPr>
            <a:r>
              <a:rPr lang="tr-TR" dirty="0"/>
              <a:t>Sınırları zorlama ve isyanı körükler.</a:t>
            </a:r>
          </a:p>
        </p:txBody>
      </p:sp>
      <p:sp>
        <p:nvSpPr>
          <p:cNvPr id="4" name="3 Slayt Numarası Yer Tutucusu"/>
          <p:cNvSpPr>
            <a:spLocks noGrp="1"/>
          </p:cNvSpPr>
          <p:nvPr>
            <p:ph type="sldNum" sz="quarter" idx="15"/>
          </p:nvPr>
        </p:nvSpPr>
        <p:spPr/>
        <p:txBody>
          <a:bodyPr/>
          <a:lstStyle/>
          <a:p>
            <a:fld id="{13252C44-2F67-48F9-B1D1-AE29EFD11AC8}" type="slidenum">
              <a:rPr lang="tr-TR" smtClean="0"/>
              <a:pPr/>
              <a:t>10</a:t>
            </a:fld>
            <a:endParaRPr lang="tr-TR" dirty="0"/>
          </a:p>
        </p:txBody>
      </p:sp>
    </p:spTree>
    <p:extLst>
      <p:ext uri="{BB962C8B-B14F-4D97-AF65-F5344CB8AC3E}">
        <p14:creationId xmlns:p14="http://schemas.microsoft.com/office/powerpoint/2010/main" val="29049610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67544" y="764704"/>
            <a:ext cx="7758138" cy="4007938"/>
          </a:xfrm>
        </p:spPr>
        <p:txBody>
          <a:bodyPr>
            <a:normAutofit/>
          </a:bodyPr>
          <a:lstStyle/>
          <a:p>
            <a:pPr algn="ctr">
              <a:buNone/>
            </a:pPr>
            <a:r>
              <a:rPr lang="tr-TR" b="1" dirty="0" smtClean="0"/>
              <a:t>Dengeli Sınırlar (Dengeli Kontrol)</a:t>
            </a:r>
          </a:p>
          <a:p>
            <a:pPr algn="ctr">
              <a:buNone/>
            </a:pPr>
            <a:endParaRPr lang="tr-TR" dirty="0" smtClean="0"/>
          </a:p>
          <a:p>
            <a:pPr>
              <a:buFont typeface="Wingdings" pitchFamily="2" charset="2"/>
              <a:buChar char="§"/>
            </a:pPr>
            <a:r>
              <a:rPr lang="tr-TR" dirty="0"/>
              <a:t>Dengeli sınırlar çocukların yeni beceriler öğrenmek için gerek duydukları özgürlüğü sağlar, </a:t>
            </a:r>
            <a:r>
              <a:rPr lang="tr-TR" dirty="0" smtClean="0"/>
              <a:t>sınırları deneme </a:t>
            </a:r>
            <a:r>
              <a:rPr lang="tr-TR" dirty="0"/>
              <a:t>ihtiyaçlarını azaltır ve sorumluluk kazandırır. </a:t>
            </a:r>
          </a:p>
          <a:p>
            <a:pPr>
              <a:buFont typeface="Wingdings" pitchFamily="2" charset="2"/>
              <a:buChar char="§"/>
            </a:pPr>
            <a:r>
              <a:rPr lang="tr-TR" dirty="0"/>
              <a:t>Sorumluluklara dayanan </a:t>
            </a:r>
            <a:r>
              <a:rPr lang="tr-TR" dirty="0" smtClean="0"/>
              <a:t>özgürlükler vardır.</a:t>
            </a:r>
          </a:p>
          <a:p>
            <a:pPr>
              <a:buFont typeface="Wingdings" pitchFamily="2" charset="2"/>
              <a:buChar char="§"/>
            </a:pPr>
            <a:r>
              <a:rPr lang="tr-TR" dirty="0" smtClean="0"/>
              <a:t>Öğrenmeyi </a:t>
            </a:r>
            <a:r>
              <a:rPr lang="tr-TR" dirty="0"/>
              <a:t>ve sorumluluk kazanmayı </a:t>
            </a:r>
            <a:r>
              <a:rPr lang="tr-TR" dirty="0" smtClean="0"/>
              <a:t>arttırır.</a:t>
            </a:r>
            <a:endParaRPr lang="tr-TR" dirty="0"/>
          </a:p>
          <a:p>
            <a:pPr>
              <a:buFont typeface="Wingdings" pitchFamily="2" charset="2"/>
              <a:buChar char="§"/>
            </a:pPr>
            <a:r>
              <a:rPr lang="tr-TR" dirty="0" smtClean="0"/>
              <a:t>İşbirliğini </a:t>
            </a:r>
            <a:r>
              <a:rPr lang="tr-TR" dirty="0"/>
              <a:t>yüreklendirir.</a:t>
            </a:r>
          </a:p>
          <a:p>
            <a:pPr>
              <a:buFont typeface="Wingdings" pitchFamily="2" charset="2"/>
              <a:buChar char="§"/>
            </a:pPr>
            <a:endParaRPr lang="tr-TR" dirty="0" smtClean="0"/>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11</a:t>
            </a:fld>
            <a:endParaRPr lang="tr-TR" dirty="0"/>
          </a:p>
        </p:txBody>
      </p:sp>
    </p:spTree>
    <p:extLst>
      <p:ext uri="{BB962C8B-B14F-4D97-AF65-F5344CB8AC3E}">
        <p14:creationId xmlns:p14="http://schemas.microsoft.com/office/powerpoint/2010/main" val="15316378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642918"/>
            <a:ext cx="7467600" cy="846158"/>
          </a:xfrm>
        </p:spPr>
        <p:txBody>
          <a:bodyPr>
            <a:normAutofit fontScale="90000"/>
          </a:bodyPr>
          <a:lstStyle/>
          <a:p>
            <a:pPr algn="ctr"/>
            <a:r>
              <a:rPr lang="tr-TR" b="1" dirty="0" smtClean="0">
                <a:solidFill>
                  <a:schemeClr val="tx1"/>
                </a:solidFill>
              </a:rPr>
              <a:t>SINIRLARINIZ </a:t>
            </a:r>
            <a:br>
              <a:rPr lang="tr-TR" b="1" dirty="0" smtClean="0">
                <a:solidFill>
                  <a:schemeClr val="tx1"/>
                </a:solidFill>
              </a:rPr>
            </a:br>
            <a:r>
              <a:rPr lang="tr-TR" b="1" dirty="0" smtClean="0">
                <a:solidFill>
                  <a:schemeClr val="tx1"/>
                </a:solidFill>
              </a:rPr>
              <a:t>KESİN Mİ YOKSA GEVŞEK Mİ ?</a:t>
            </a:r>
            <a:endParaRPr lang="tr-TR" dirty="0">
              <a:solidFill>
                <a:schemeClr val="tx1"/>
              </a:solidFill>
            </a:endParaRPr>
          </a:p>
        </p:txBody>
      </p:sp>
      <p:sp>
        <p:nvSpPr>
          <p:cNvPr id="3" name="2 İçerik Yer Tutucusu"/>
          <p:cNvSpPr>
            <a:spLocks noGrp="1"/>
          </p:cNvSpPr>
          <p:nvPr>
            <p:ph sz="quarter" idx="1"/>
          </p:nvPr>
        </p:nvSpPr>
        <p:spPr/>
        <p:txBody>
          <a:bodyPr/>
          <a:lstStyle/>
          <a:p>
            <a:endParaRPr lang="tr-TR" dirty="0" smtClean="0"/>
          </a:p>
          <a:p>
            <a:pPr>
              <a:buFont typeface="Wingdings" pitchFamily="2" charset="2"/>
              <a:buChar char="§"/>
            </a:pPr>
            <a:r>
              <a:rPr lang="tr-TR" dirty="0" smtClean="0"/>
              <a:t>Sınırların anlaşılabilir ve net olması gerekmektedir.</a:t>
            </a:r>
          </a:p>
          <a:p>
            <a:pPr marL="0" indent="0">
              <a:buNone/>
            </a:pPr>
            <a:r>
              <a:rPr lang="tr-TR" dirty="0" smtClean="0"/>
              <a:t>Bu nedenle sınır koyma tutumlarımızı nasıl uyguladığımız önemlidir. </a:t>
            </a:r>
          </a:p>
          <a:p>
            <a:pPr>
              <a:buFont typeface="Wingdings" pitchFamily="2" charset="2"/>
              <a:buChar char="§"/>
            </a:pPr>
            <a:r>
              <a:rPr lang="tr-TR" dirty="0" smtClean="0"/>
              <a:t>Sınır koyarken verdiğimiz mesajların gevşek ya da</a:t>
            </a:r>
          </a:p>
          <a:p>
            <a:pPr marL="0" indent="0">
              <a:buNone/>
            </a:pPr>
            <a:r>
              <a:rPr lang="tr-TR" dirty="0" smtClean="0"/>
              <a:t>kesin oluşu, mesajların etkililiğini değiştirir. </a:t>
            </a: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12</a:t>
            </a:fld>
            <a:endParaRPr lang="tr-T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32656"/>
            <a:ext cx="7972452" cy="6141296"/>
          </a:xfrm>
        </p:spPr>
        <p:txBody>
          <a:bodyPr>
            <a:normAutofit fontScale="92500"/>
          </a:bodyPr>
          <a:lstStyle/>
          <a:p>
            <a:pPr algn="ctr">
              <a:buNone/>
            </a:pPr>
            <a:r>
              <a:rPr lang="tr-TR" sz="2800" b="1" dirty="0" smtClean="0">
                <a:solidFill>
                  <a:srgbClr val="B09B00"/>
                </a:solidFill>
              </a:rPr>
              <a:t>Gevşek Sınırlar: Hayır’ın “evet”, “bazen” veya “olabilir” anlamına gelmesidir.</a:t>
            </a:r>
          </a:p>
          <a:p>
            <a:pPr algn="ctr">
              <a:buNone/>
            </a:pPr>
            <a:endParaRPr lang="tr-TR" sz="2800" b="1" dirty="0" smtClean="0">
              <a:solidFill>
                <a:srgbClr val="B09B00"/>
              </a:solidFill>
            </a:endParaRPr>
          </a:p>
          <a:p>
            <a:pPr>
              <a:buFont typeface="Wingdings" pitchFamily="2" charset="2"/>
              <a:buChar char="§"/>
            </a:pPr>
            <a:r>
              <a:rPr lang="tr-TR" dirty="0" smtClean="0"/>
              <a:t>Gevşek sınırlar, teoride kalan, gerçekte uygulanamayan kurallardır. Sınırları denemeye davet ederler, çünkü karmakarışık mesajlar taşırlar. Sözel mesaj dur anlamında gibidir, ama davranışsal mesaj da durmanın gerekmediğini söylemektedir.</a:t>
            </a:r>
          </a:p>
          <a:p>
            <a:pPr>
              <a:buFont typeface="Wingdings" pitchFamily="2" charset="2"/>
              <a:buChar char="§"/>
            </a:pPr>
            <a:r>
              <a:rPr lang="tr-TR" dirty="0" smtClean="0"/>
              <a:t>Eğitim açısından baktığımızda, gevşek sınırlar etkisizdirler çünkü temel eğitimin amaçlarının hiçbirine ulaşmazlar. Yanlış davranışı durdurmazlar, kabul edilebilir davranışı yüreklendirmezler. Kurallarımız  ve beklentilerimiz hakkında olumlu bir öğrenmenin gerçekleşmesi sağlanamaz. </a:t>
            </a:r>
          </a:p>
          <a:p>
            <a:pPr>
              <a:buFont typeface="Wingdings" pitchFamily="2" charset="2"/>
              <a:buChar char="§"/>
            </a:pPr>
            <a:r>
              <a:rPr lang="tr-TR" dirty="0" smtClean="0"/>
              <a:t>Her şeyden kötüsü, genellikle istenenin tersi bir etkileri vardır. Denemelere ve yanlış davranışların, güç mücadelelerinin artarak devamına neden olurlar. </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13</a:t>
            </a:fld>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714356"/>
            <a:ext cx="8258204" cy="5759596"/>
          </a:xfrm>
        </p:spPr>
        <p:txBody>
          <a:bodyPr>
            <a:normAutofit lnSpcReduction="10000"/>
          </a:bodyPr>
          <a:lstStyle/>
          <a:p>
            <a:pPr algn="ctr">
              <a:buNone/>
            </a:pPr>
            <a:r>
              <a:rPr lang="tr-TR" b="1" dirty="0" smtClean="0">
                <a:solidFill>
                  <a:srgbClr val="B09B00"/>
                </a:solidFill>
              </a:rPr>
              <a:t>Gevşek Sınırlara </a:t>
            </a:r>
            <a:r>
              <a:rPr lang="tr-TR" b="1" dirty="0">
                <a:solidFill>
                  <a:srgbClr val="B09B00"/>
                </a:solidFill>
              </a:rPr>
              <a:t>Y</a:t>
            </a:r>
            <a:r>
              <a:rPr lang="tr-TR" b="1" dirty="0" smtClean="0">
                <a:solidFill>
                  <a:srgbClr val="B09B00"/>
                </a:solidFill>
              </a:rPr>
              <a:t>ol </a:t>
            </a:r>
            <a:r>
              <a:rPr lang="tr-TR" b="1" dirty="0">
                <a:solidFill>
                  <a:srgbClr val="B09B00"/>
                </a:solidFill>
              </a:rPr>
              <a:t>A</a:t>
            </a:r>
            <a:r>
              <a:rPr lang="tr-TR" b="1" dirty="0" smtClean="0">
                <a:solidFill>
                  <a:srgbClr val="B09B00"/>
                </a:solidFill>
              </a:rPr>
              <a:t>çan </a:t>
            </a:r>
            <a:r>
              <a:rPr lang="tr-TR" b="1" dirty="0">
                <a:solidFill>
                  <a:srgbClr val="B09B00"/>
                </a:solidFill>
              </a:rPr>
              <a:t>E</a:t>
            </a:r>
            <a:r>
              <a:rPr lang="tr-TR" b="1" dirty="0" smtClean="0">
                <a:solidFill>
                  <a:srgbClr val="B09B00"/>
                </a:solidFill>
              </a:rPr>
              <a:t>tkisiz </a:t>
            </a:r>
            <a:r>
              <a:rPr lang="tr-TR" b="1" dirty="0">
                <a:solidFill>
                  <a:srgbClr val="B09B00"/>
                </a:solidFill>
              </a:rPr>
              <a:t>Y</a:t>
            </a:r>
            <a:r>
              <a:rPr lang="tr-TR" b="1" dirty="0" smtClean="0">
                <a:solidFill>
                  <a:srgbClr val="B09B00"/>
                </a:solidFill>
              </a:rPr>
              <a:t>öntemler</a:t>
            </a:r>
          </a:p>
          <a:p>
            <a:pPr algn="ctr">
              <a:buNone/>
            </a:pPr>
            <a:endParaRPr lang="tr-TR" b="1" dirty="0" smtClean="0"/>
          </a:p>
          <a:p>
            <a:pPr algn="ctr">
              <a:buNone/>
            </a:pPr>
            <a:r>
              <a:rPr lang="tr-TR" b="1" dirty="0" smtClean="0"/>
              <a:t>İstekler ve Umutlar</a:t>
            </a:r>
            <a:endParaRPr lang="tr-TR" dirty="0" smtClean="0"/>
          </a:p>
          <a:p>
            <a:pPr marL="0" indent="0">
              <a:buNone/>
            </a:pPr>
            <a:r>
              <a:rPr lang="tr-TR" dirty="0" smtClean="0"/>
              <a:t>	----yapmamanı </a:t>
            </a:r>
            <a:r>
              <a:rPr lang="tr-TR" b="1" dirty="0" smtClean="0"/>
              <a:t>istediğimi </a:t>
            </a:r>
            <a:r>
              <a:rPr lang="tr-TR" dirty="0" smtClean="0"/>
              <a:t>biliyorsun. Bunu yaptığın zaman artık çok sinirleniyorum,-----yapmayı bırakacağını </a:t>
            </a:r>
            <a:r>
              <a:rPr lang="tr-TR" b="1" dirty="0" smtClean="0"/>
              <a:t>umuyorum</a:t>
            </a:r>
            <a:r>
              <a:rPr lang="tr-TR" dirty="0" smtClean="0"/>
              <a:t>. </a:t>
            </a:r>
          </a:p>
          <a:p>
            <a:pPr marL="0" indent="0">
              <a:buNone/>
            </a:pPr>
            <a:r>
              <a:rPr lang="tr-TR" dirty="0"/>
              <a:t>	g</a:t>
            </a:r>
            <a:r>
              <a:rPr lang="tr-TR" dirty="0" smtClean="0"/>
              <a:t>ibi mesajlar kesinlik ve zorunluluk içermemektedir.</a:t>
            </a:r>
          </a:p>
          <a:p>
            <a:pPr algn="ctr">
              <a:buFont typeface="Wingdings" pitchFamily="2" charset="2"/>
              <a:buChar char="§"/>
            </a:pPr>
            <a:endParaRPr lang="tr-TR" b="1" dirty="0" smtClean="0"/>
          </a:p>
          <a:p>
            <a:pPr marL="0" indent="0" algn="ctr">
              <a:buNone/>
            </a:pPr>
            <a:r>
              <a:rPr lang="tr-TR" b="1" dirty="0" smtClean="0"/>
              <a:t>	Tekrarlar ve Hatırlatmalar</a:t>
            </a:r>
            <a:endParaRPr lang="tr-TR" dirty="0" smtClean="0"/>
          </a:p>
          <a:p>
            <a:pPr marL="0" indent="0">
              <a:buNone/>
            </a:pPr>
            <a:r>
              <a:rPr lang="tr-TR" dirty="0" smtClean="0"/>
              <a:t>	-----</a:t>
            </a:r>
            <a:r>
              <a:rPr lang="tr-TR" b="1" dirty="0" smtClean="0"/>
              <a:t>yap</a:t>
            </a:r>
            <a:r>
              <a:rPr lang="tr-TR" dirty="0" smtClean="0"/>
              <a:t>. Sana kaç defa söyleyeceğim, hemen ------</a:t>
            </a:r>
            <a:r>
              <a:rPr lang="tr-TR" b="1" dirty="0" smtClean="0"/>
              <a:t>yap</a:t>
            </a:r>
            <a:r>
              <a:rPr lang="tr-TR" dirty="0" smtClean="0"/>
              <a:t>.    Artık sinirleniyorum </a:t>
            </a:r>
            <a:r>
              <a:rPr lang="tr-TR" b="1" dirty="0" smtClean="0"/>
              <a:t>derhal -----yap</a:t>
            </a:r>
            <a:r>
              <a:rPr lang="tr-TR" dirty="0" smtClean="0"/>
              <a:t>.     </a:t>
            </a:r>
          </a:p>
          <a:p>
            <a:pPr marL="0" indent="0">
              <a:buNone/>
            </a:pPr>
            <a:r>
              <a:rPr lang="tr-TR" dirty="0" smtClean="0"/>
              <a:t>	Aslında yapmazsan en azından bir süre bir şey yapmayacağım mesajı vermektedir. Yapılması zorunlu olana kadar bekle demektir.</a:t>
            </a:r>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14</a:t>
            </a:fld>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4290"/>
            <a:ext cx="8075240" cy="6259662"/>
          </a:xfrm>
        </p:spPr>
        <p:txBody>
          <a:bodyPr>
            <a:normAutofit fontScale="92500"/>
          </a:bodyPr>
          <a:lstStyle/>
          <a:p>
            <a:pPr algn="ctr">
              <a:buNone/>
            </a:pPr>
            <a:r>
              <a:rPr lang="tr-TR" b="1" dirty="0" smtClean="0"/>
              <a:t>Konuşmalar, Dersler ve Söylevler</a:t>
            </a:r>
          </a:p>
          <a:p>
            <a:pPr marL="0" indent="0">
              <a:buNone/>
            </a:pPr>
            <a:r>
              <a:rPr lang="tr-TR" dirty="0" smtClean="0"/>
              <a:t>	Arkadaşınla iyi geçinmen gerektiğini biliyorsun, sana kaç defa söyledim. Yoksa arkadaşların seni sevmezler, yalnız kalırsın.</a:t>
            </a:r>
          </a:p>
          <a:p>
            <a:pPr marL="0" indent="0">
              <a:buNone/>
            </a:pPr>
            <a:r>
              <a:rPr lang="tr-TR" dirty="0" smtClean="0"/>
              <a:t>          Burada kızmak var, uyarı var ancak açık bir mesaj yok. </a:t>
            </a:r>
          </a:p>
          <a:p>
            <a:pPr algn="ctr">
              <a:buNone/>
            </a:pPr>
            <a:r>
              <a:rPr lang="tr-TR" b="1" dirty="0" smtClean="0"/>
              <a:t>Yanlış Davranışı Görmezden Gelme</a:t>
            </a:r>
            <a:endParaRPr lang="tr-TR" dirty="0" smtClean="0"/>
          </a:p>
          <a:p>
            <a:pPr marL="0" indent="0">
              <a:buNone/>
            </a:pPr>
            <a:r>
              <a:rPr lang="tr-TR" dirty="0" smtClean="0"/>
              <a:t>	Tamam, bu davranışına devam et, durmana gerek yok anlamına gelir. Davranış zamanla geçmez tam tersine pekişir. (Görmezden gelme bazen davranış değiştirmede olumlu bir yöntem olarak kullanılabilir. Ancak çocuğun kendisine ve çevresine zarar verdiği durumlarda kesinlikle kullanılmaz.)</a:t>
            </a:r>
          </a:p>
          <a:p>
            <a:pPr algn="ctr">
              <a:buNone/>
            </a:pPr>
            <a:r>
              <a:rPr lang="tr-TR" b="1" dirty="0" smtClean="0"/>
              <a:t>Açık Olmayan Yönergeler</a:t>
            </a:r>
            <a:endParaRPr lang="tr-TR" dirty="0" smtClean="0"/>
          </a:p>
          <a:p>
            <a:pPr marL="0" indent="0">
              <a:buNone/>
            </a:pPr>
            <a:r>
              <a:rPr lang="tr-TR" dirty="0" smtClean="0"/>
              <a:t>	“Uslu durun” veya” Sert oynamayın” gibi mesajlar açık değildir. </a:t>
            </a:r>
          </a:p>
          <a:p>
            <a:pPr marL="0" indent="0">
              <a:buNone/>
            </a:pPr>
            <a:r>
              <a:rPr lang="tr-TR" dirty="0"/>
              <a:t> </a:t>
            </a:r>
            <a:r>
              <a:rPr lang="tr-TR" dirty="0" smtClean="0"/>
              <a:t>   Nasıl davranırsa uslu olur? Nasıl davranırsa sert olur?</a:t>
            </a:r>
          </a:p>
          <a:p>
            <a:pPr>
              <a:buNone/>
            </a:pPr>
            <a:r>
              <a:rPr lang="tr-TR" dirty="0" smtClean="0"/>
              <a:t> </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15</a:t>
            </a:fld>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14290"/>
            <a:ext cx="8186766" cy="6259662"/>
          </a:xfrm>
        </p:spPr>
        <p:txBody>
          <a:bodyPr>
            <a:normAutofit/>
          </a:bodyPr>
          <a:lstStyle/>
          <a:p>
            <a:pPr algn="ctr">
              <a:buNone/>
            </a:pPr>
            <a:r>
              <a:rPr lang="tr-TR" b="1" dirty="0" smtClean="0"/>
              <a:t>Etkili Bir Model Oluşturamama</a:t>
            </a:r>
            <a:endParaRPr lang="tr-TR" dirty="0" smtClean="0"/>
          </a:p>
          <a:p>
            <a:pPr marL="0" indent="0">
              <a:buNone/>
            </a:pPr>
            <a:r>
              <a:rPr lang="tr-TR" dirty="0" smtClean="0"/>
              <a:t>	Bağıran ve tartışan çocuklara yine bağırarak uyarıda bulunmak.</a:t>
            </a:r>
            <a:r>
              <a:rPr lang="tr-TR" b="1" dirty="0" smtClean="0"/>
              <a:t> </a:t>
            </a:r>
            <a:endParaRPr lang="tr-TR" dirty="0" smtClean="0"/>
          </a:p>
          <a:p>
            <a:pPr algn="ctr">
              <a:buNone/>
            </a:pPr>
            <a:r>
              <a:rPr lang="tr-TR" b="1" dirty="0" smtClean="0"/>
              <a:t>Pazarlık</a:t>
            </a:r>
            <a:endParaRPr lang="tr-TR" dirty="0" smtClean="0"/>
          </a:p>
          <a:p>
            <a:pPr marL="0" indent="0">
              <a:buNone/>
            </a:pPr>
            <a:r>
              <a:rPr lang="tr-TR" dirty="0" smtClean="0"/>
              <a:t>-Ama öğretmenim------den sonra yapsam.</a:t>
            </a:r>
          </a:p>
          <a:p>
            <a:pPr marL="0" indent="0">
              <a:buNone/>
            </a:pPr>
            <a:r>
              <a:rPr lang="tr-TR" dirty="0" smtClean="0"/>
              <a:t>-Peki </a:t>
            </a:r>
            <a:r>
              <a:rPr lang="tr-TR" b="1" dirty="0" smtClean="0"/>
              <a:t>bu seferlik </a:t>
            </a:r>
            <a:r>
              <a:rPr lang="tr-TR" dirty="0" smtClean="0"/>
              <a:t>böyle olsun.</a:t>
            </a:r>
          </a:p>
          <a:p>
            <a:pPr marL="0" indent="0">
              <a:buNone/>
            </a:pPr>
            <a:r>
              <a:rPr lang="tr-TR" dirty="0" smtClean="0"/>
              <a:t>Kuralların pazarlığa açık olduğunu ve sınırların denemelere açık olduğunu öğretir.</a:t>
            </a:r>
          </a:p>
          <a:p>
            <a:pPr algn="ctr">
              <a:buNone/>
            </a:pPr>
            <a:r>
              <a:rPr lang="tr-TR" b="1" dirty="0" smtClean="0"/>
              <a:t>Tartışma</a:t>
            </a:r>
            <a:endParaRPr lang="tr-TR" dirty="0" smtClean="0"/>
          </a:p>
          <a:p>
            <a:pPr marL="0" indent="0">
              <a:buNone/>
            </a:pPr>
            <a:r>
              <a:rPr lang="tr-TR" dirty="0" smtClean="0"/>
              <a:t>	Kuralların tartışmaya sunulması, kurallar ile ilgili sürekli açıklamalar yapılması, kuralların </a:t>
            </a:r>
            <a:r>
              <a:rPr lang="tr-TR" b="1" dirty="0" smtClean="0"/>
              <a:t>değiştirilmeye ve tartışmaya açık </a:t>
            </a:r>
            <a:r>
              <a:rPr lang="tr-TR" dirty="0" smtClean="0"/>
              <a:t>olduğu mesajını verir.</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16</a:t>
            </a:fld>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28604"/>
            <a:ext cx="7972452" cy="6045348"/>
          </a:xfrm>
        </p:spPr>
        <p:txBody>
          <a:bodyPr>
            <a:normAutofit/>
          </a:bodyPr>
          <a:lstStyle/>
          <a:p>
            <a:pPr algn="ctr">
              <a:buNone/>
            </a:pPr>
            <a:r>
              <a:rPr lang="tr-TR" b="1" dirty="0" smtClean="0"/>
              <a:t>Rüşvetler ve Özel Ödüller</a:t>
            </a:r>
            <a:endParaRPr lang="tr-TR" dirty="0" smtClean="0"/>
          </a:p>
          <a:p>
            <a:pPr marL="0" indent="0">
              <a:buNone/>
            </a:pPr>
            <a:r>
              <a:rPr lang="tr-TR" dirty="0" smtClean="0"/>
              <a:t>	Zaten yapmak zorunda oldukları görevleri ödül ve rüşvetle yapmaya başlarlarsa, ödül geri çekildiğinde tartışmalar geri gelecektir. </a:t>
            </a:r>
          </a:p>
          <a:p>
            <a:pPr>
              <a:buFont typeface="Wingdings" pitchFamily="2" charset="2"/>
              <a:buChar char="§"/>
            </a:pPr>
            <a:endParaRPr lang="tr-TR" dirty="0" smtClean="0"/>
          </a:p>
          <a:p>
            <a:pPr algn="ctr">
              <a:buNone/>
            </a:pPr>
            <a:r>
              <a:rPr lang="tr-TR" b="1" dirty="0" smtClean="0"/>
              <a:t>Kural ve Sınırların Takibinde Etkili Olamama</a:t>
            </a:r>
            <a:endParaRPr lang="tr-TR" dirty="0" smtClean="0"/>
          </a:p>
          <a:p>
            <a:pPr marL="0" indent="0">
              <a:buNone/>
            </a:pPr>
            <a:r>
              <a:rPr lang="tr-TR" dirty="0" smtClean="0"/>
              <a:t>	Koyduğumuz kurallara uyulmadığını gördüğümüzde </a:t>
            </a:r>
            <a:r>
              <a:rPr lang="tr-TR" b="1" dirty="0" smtClean="0"/>
              <a:t>sadece sözlü bir uyarıda bulunmak sınırları gevşetmeye neden olur. </a:t>
            </a:r>
          </a:p>
          <a:p>
            <a:pPr marL="0" indent="0">
              <a:buNone/>
            </a:pPr>
            <a:r>
              <a:rPr lang="tr-TR" dirty="0"/>
              <a:t> </a:t>
            </a:r>
            <a:r>
              <a:rPr lang="tr-TR" dirty="0" smtClean="0"/>
              <a:t>      Öğrenciye yaptığı davranışın sonucu yaşatılarak kural ve sınırların etkisi korunmalıdır. </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17</a:t>
            </a:fld>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00042"/>
            <a:ext cx="8258204" cy="5973910"/>
          </a:xfrm>
        </p:spPr>
        <p:txBody>
          <a:bodyPr/>
          <a:lstStyle/>
          <a:p>
            <a:pPr algn="ctr">
              <a:buNone/>
            </a:pPr>
            <a:r>
              <a:rPr lang="tr-TR" b="1" dirty="0" smtClean="0"/>
              <a:t>Örnekler: Etkisiz Sözel </a:t>
            </a:r>
            <a:r>
              <a:rPr lang="tr-TR" b="1" dirty="0"/>
              <a:t>M</a:t>
            </a:r>
            <a:r>
              <a:rPr lang="tr-TR" b="1" dirty="0" smtClean="0"/>
              <a:t>esajlar</a:t>
            </a:r>
          </a:p>
          <a:p>
            <a:pPr algn="ctr">
              <a:buNone/>
            </a:pPr>
            <a:endParaRPr lang="tr-TR" dirty="0" smtClean="0"/>
          </a:p>
          <a:p>
            <a:pPr>
              <a:buFont typeface="Wingdings" pitchFamily="2" charset="2"/>
              <a:buChar char="§"/>
            </a:pPr>
            <a:r>
              <a:rPr lang="tr-TR" dirty="0" smtClean="0"/>
              <a:t>Hiç olmazsa bir kere olsun sözümü dinleyemez misin?</a:t>
            </a:r>
          </a:p>
          <a:p>
            <a:pPr>
              <a:buFont typeface="Wingdings" pitchFamily="2" charset="2"/>
              <a:buChar char="§"/>
            </a:pPr>
            <a:r>
              <a:rPr lang="tr-TR" dirty="0" smtClean="0"/>
              <a:t>Biraz toparlan.</a:t>
            </a:r>
          </a:p>
          <a:p>
            <a:pPr>
              <a:buFont typeface="Wingdings" pitchFamily="2" charset="2"/>
              <a:buChar char="§"/>
            </a:pPr>
            <a:r>
              <a:rPr lang="tr-TR" dirty="0" smtClean="0"/>
              <a:t>Daha yumuşak bir sesle bağırsan, kafam karışıyor.</a:t>
            </a:r>
          </a:p>
          <a:p>
            <a:pPr>
              <a:buFont typeface="Wingdings" pitchFamily="2" charset="2"/>
              <a:buChar char="§"/>
            </a:pPr>
            <a:r>
              <a:rPr lang="tr-TR" dirty="0" smtClean="0"/>
              <a:t>Şu an Ayşe öğretmenle konuştuğumu görmüyor musun ?</a:t>
            </a:r>
          </a:p>
          <a:p>
            <a:pPr>
              <a:buFont typeface="Wingdings" pitchFamily="2" charset="2"/>
              <a:buChar char="§"/>
            </a:pPr>
            <a:r>
              <a:rPr lang="tr-TR" dirty="0" smtClean="0"/>
              <a:t>Ben senin sözünü kessem hoşuna gider mi ?</a:t>
            </a:r>
          </a:p>
          <a:p>
            <a:pPr>
              <a:buFont typeface="Wingdings" pitchFamily="2" charset="2"/>
              <a:buChar char="§"/>
            </a:pPr>
            <a:r>
              <a:rPr lang="tr-TR" dirty="0" smtClean="0"/>
              <a:t>Tavırlarını beğenmiyorum.</a:t>
            </a:r>
          </a:p>
          <a:p>
            <a:pPr>
              <a:buFont typeface="Wingdings" pitchFamily="2" charset="2"/>
              <a:buChar char="§"/>
            </a:pPr>
            <a:r>
              <a:rPr lang="tr-TR" dirty="0" smtClean="0"/>
              <a:t>Bebek gibi davranmaktan vazgeç.</a:t>
            </a:r>
          </a:p>
          <a:p>
            <a:pPr>
              <a:buFont typeface="Wingdings" pitchFamily="2" charset="2"/>
              <a:buChar char="§"/>
            </a:pPr>
            <a:r>
              <a:rPr lang="tr-TR" dirty="0" smtClean="0"/>
              <a:t>Artık bu kadar yeter.</a:t>
            </a:r>
          </a:p>
          <a:p>
            <a:pPr>
              <a:buFont typeface="Wingdings" pitchFamily="2" charset="2"/>
              <a:buChar char="§"/>
            </a:pPr>
            <a:endParaRPr lang="tr-TR" dirty="0" smtClean="0"/>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18</a:t>
            </a:fld>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28604"/>
            <a:ext cx="8115328" cy="6045348"/>
          </a:xfrm>
        </p:spPr>
        <p:txBody>
          <a:bodyPr/>
          <a:lstStyle/>
          <a:p>
            <a:pPr algn="ctr">
              <a:buNone/>
            </a:pPr>
            <a:r>
              <a:rPr lang="tr-TR" b="1" dirty="0" smtClean="0"/>
              <a:t>Örnekler: Etkisiz Davranışsal </a:t>
            </a:r>
            <a:r>
              <a:rPr lang="tr-TR" b="1" dirty="0"/>
              <a:t>M</a:t>
            </a:r>
            <a:r>
              <a:rPr lang="tr-TR" b="1" dirty="0" smtClean="0"/>
              <a:t>esajlar</a:t>
            </a:r>
          </a:p>
          <a:p>
            <a:pPr algn="ctr">
              <a:buNone/>
            </a:pPr>
            <a:endParaRPr lang="tr-TR" dirty="0" smtClean="0"/>
          </a:p>
          <a:p>
            <a:pPr>
              <a:buFont typeface="Wingdings" pitchFamily="2" charset="2"/>
              <a:buChar char="§"/>
            </a:pPr>
            <a:r>
              <a:rPr lang="tr-TR" dirty="0" smtClean="0"/>
              <a:t>Çocukların dağıttıkları oyuncaklarını bırakıp gitmelerine izin vermek. </a:t>
            </a:r>
          </a:p>
          <a:p>
            <a:pPr>
              <a:buFont typeface="Wingdings" pitchFamily="2" charset="2"/>
              <a:buChar char="§"/>
            </a:pPr>
            <a:r>
              <a:rPr lang="tr-TR" dirty="0" smtClean="0"/>
              <a:t>Dağıttığı oyuncaklarını onların yerine toplamak.</a:t>
            </a:r>
          </a:p>
          <a:p>
            <a:pPr>
              <a:buFont typeface="Wingdings" pitchFamily="2" charset="2"/>
              <a:buChar char="§"/>
            </a:pPr>
            <a:r>
              <a:rPr lang="tr-TR" dirty="0" smtClean="0"/>
              <a:t>Vuran bir çocuğa nasıl bir duygu olduğunu anlaması için vurmak.</a:t>
            </a:r>
          </a:p>
          <a:p>
            <a:pPr>
              <a:buFont typeface="Wingdings" pitchFamily="2" charset="2"/>
              <a:buChar char="§"/>
            </a:pPr>
            <a:r>
              <a:rPr lang="tr-TR" dirty="0" smtClean="0"/>
              <a:t>Çocuk kendisi yapabiliyorken giydirmek veya yedirmek.</a:t>
            </a:r>
          </a:p>
          <a:p>
            <a:pPr>
              <a:buFont typeface="Wingdings" pitchFamily="2" charset="2"/>
              <a:buChar char="§"/>
            </a:pPr>
            <a:r>
              <a:rPr lang="tr-TR" dirty="0" smtClean="0"/>
              <a:t>Keyfiniz yerindeyken kabul edilemez davranışları görmezden gelmek.</a:t>
            </a:r>
          </a:p>
          <a:p>
            <a:pPr>
              <a:buFont typeface="Wingdings" pitchFamily="2" charset="2"/>
              <a:buChar char="§"/>
            </a:pPr>
            <a:r>
              <a:rPr lang="tr-TR" dirty="0" smtClean="0"/>
              <a:t>Yanlış bir davranışın zamanla ortadan kalkacağını düşünerek görmezden gelmek.</a:t>
            </a:r>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19</a:t>
            </a:fld>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971600" y="1844824"/>
            <a:ext cx="6768752" cy="2376264"/>
          </a:xfrm>
        </p:spPr>
        <p:txBody>
          <a:bodyPr>
            <a:normAutofit fontScale="92500" lnSpcReduction="20000"/>
          </a:bodyPr>
          <a:lstStyle/>
          <a:p>
            <a:pPr>
              <a:buFont typeface="Wingdings" pitchFamily="2" charset="2"/>
              <a:buChar char="§"/>
            </a:pPr>
            <a:r>
              <a:rPr lang="tr-TR" sz="3200" b="1" dirty="0" smtClean="0">
                <a:latin typeface="Arial" pitchFamily="34" charset="0"/>
                <a:cs typeface="Arial" pitchFamily="34" charset="0"/>
              </a:rPr>
              <a:t>Sınır nedir?</a:t>
            </a:r>
          </a:p>
          <a:p>
            <a:pPr>
              <a:buFont typeface="Wingdings" pitchFamily="2" charset="2"/>
              <a:buChar char="§"/>
            </a:pPr>
            <a:endParaRPr lang="tr-TR" sz="3200" b="1" dirty="0" smtClean="0">
              <a:latin typeface="Arial" pitchFamily="34" charset="0"/>
              <a:cs typeface="Arial" pitchFamily="34" charset="0"/>
            </a:endParaRPr>
          </a:p>
          <a:p>
            <a:pPr>
              <a:buFont typeface="Wingdings" pitchFamily="2" charset="2"/>
              <a:buChar char="§"/>
            </a:pPr>
            <a:r>
              <a:rPr lang="tr-TR" sz="3200" b="1" dirty="0" smtClean="0">
                <a:latin typeface="Arial" pitchFamily="34" charset="0"/>
                <a:cs typeface="Arial" pitchFamily="34" charset="0"/>
              </a:rPr>
              <a:t>Sınıf ortamında sınırlar nelerdir?</a:t>
            </a:r>
          </a:p>
          <a:p>
            <a:pPr>
              <a:buFont typeface="Wingdings" pitchFamily="2" charset="2"/>
              <a:buChar char="§"/>
            </a:pPr>
            <a:endParaRPr lang="tr-TR" sz="3200" b="1" dirty="0" smtClean="0">
              <a:latin typeface="Arial" pitchFamily="34" charset="0"/>
              <a:cs typeface="Arial" pitchFamily="34" charset="0"/>
            </a:endParaRPr>
          </a:p>
          <a:p>
            <a:pPr>
              <a:buFont typeface="Wingdings" pitchFamily="2" charset="2"/>
              <a:buChar char="§"/>
            </a:pPr>
            <a:r>
              <a:rPr lang="tr-TR" sz="3200" b="1" dirty="0" smtClean="0">
                <a:latin typeface="Arial" pitchFamily="34" charset="0"/>
                <a:cs typeface="Arial" pitchFamily="34" charset="0"/>
              </a:rPr>
              <a:t>Sınırlar neden gereklidir?</a:t>
            </a:r>
            <a:endParaRPr lang="tr-TR" sz="3200" b="1" dirty="0">
              <a:latin typeface="Arial" pitchFamily="34" charset="0"/>
              <a:cs typeface="Arial" pitchFamily="34" charset="0"/>
            </a:endParaRPr>
          </a:p>
        </p:txBody>
      </p:sp>
      <p:sp>
        <p:nvSpPr>
          <p:cNvPr id="4" name="Slayt Numarası Yer Tutucusu 3"/>
          <p:cNvSpPr>
            <a:spLocks noGrp="1"/>
          </p:cNvSpPr>
          <p:nvPr>
            <p:ph type="sldNum" sz="quarter" idx="15"/>
          </p:nvPr>
        </p:nvSpPr>
        <p:spPr/>
        <p:txBody>
          <a:bodyPr/>
          <a:lstStyle/>
          <a:p>
            <a:fld id="{13252C44-2F67-48F9-B1D1-AE29EFD11AC8}" type="slidenum">
              <a:rPr lang="tr-TR" smtClean="0"/>
              <a:pPr/>
              <a:t>2</a:t>
            </a:fld>
            <a:endParaRPr lang="tr-TR" dirty="0"/>
          </a:p>
        </p:txBody>
      </p:sp>
    </p:spTree>
    <p:extLst>
      <p:ext uri="{BB962C8B-B14F-4D97-AF65-F5344CB8AC3E}">
        <p14:creationId xmlns:p14="http://schemas.microsoft.com/office/powerpoint/2010/main" val="5290481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8115328" cy="5902472"/>
          </a:xfrm>
        </p:spPr>
        <p:txBody>
          <a:bodyPr>
            <a:normAutofit/>
          </a:bodyPr>
          <a:lstStyle/>
          <a:p>
            <a:pPr algn="ctr">
              <a:buNone/>
            </a:pPr>
            <a:r>
              <a:rPr lang="tr-TR" b="1" dirty="0" smtClean="0">
                <a:solidFill>
                  <a:srgbClr val="C00000"/>
                </a:solidFill>
              </a:rPr>
              <a:t>Kesin </a:t>
            </a:r>
            <a:r>
              <a:rPr lang="tr-TR" b="1" dirty="0">
                <a:solidFill>
                  <a:srgbClr val="C00000"/>
                </a:solidFill>
              </a:rPr>
              <a:t>Sınırlar- “Hayır’ın gerçekten “Hayır” </a:t>
            </a:r>
          </a:p>
          <a:p>
            <a:pPr algn="ctr">
              <a:buNone/>
            </a:pPr>
            <a:r>
              <a:rPr lang="tr-TR" b="1" dirty="0">
                <a:solidFill>
                  <a:srgbClr val="C00000"/>
                </a:solidFill>
              </a:rPr>
              <a:t> anlamına geldiği zaman</a:t>
            </a:r>
            <a:endParaRPr lang="tr-TR" dirty="0" smtClean="0">
              <a:solidFill>
                <a:srgbClr val="C00000"/>
              </a:solidFill>
            </a:endParaRPr>
          </a:p>
          <a:p>
            <a:pPr>
              <a:buFont typeface="Wingdings" pitchFamily="2" charset="2"/>
              <a:buChar char="§"/>
            </a:pPr>
            <a:r>
              <a:rPr lang="tr-TR" dirty="0" smtClean="0"/>
              <a:t>Kesin sınırlar kurallarımız ve beklentilerimiz hakkında net sinyaller verir</a:t>
            </a:r>
            <a:r>
              <a:rPr lang="tr-TR" dirty="0"/>
              <a:t>. </a:t>
            </a:r>
            <a:endParaRPr lang="tr-TR" dirty="0" smtClean="0"/>
          </a:p>
          <a:p>
            <a:pPr>
              <a:buFont typeface="Wingdings" pitchFamily="2" charset="2"/>
              <a:buChar char="§"/>
            </a:pPr>
            <a:r>
              <a:rPr lang="tr-TR" dirty="0" smtClean="0"/>
              <a:t>Bu sinyallerin kullanıldığı sınıflarda çocuklar ne demek istediğimizi anlarlar, çünkü söylediklerimizi deneyimleyerek öğrenmişlerdir.</a:t>
            </a:r>
          </a:p>
          <a:p>
            <a:pPr>
              <a:buFont typeface="Wingdings" pitchFamily="2" charset="2"/>
              <a:buChar char="§"/>
            </a:pPr>
            <a:r>
              <a:rPr lang="tr-TR" dirty="0" smtClean="0"/>
              <a:t>Sözlerle davranışlar arasında uyum vardır. </a:t>
            </a:r>
          </a:p>
          <a:p>
            <a:pPr>
              <a:buFont typeface="Wingdings" pitchFamily="2" charset="2"/>
              <a:buChar char="§"/>
            </a:pPr>
            <a:r>
              <a:rPr lang="tr-TR" dirty="0" smtClean="0"/>
              <a:t>Sözlerimizi ciddiye almayı ve gerektiğinde işbirliği yapmayı öğrenirler. </a:t>
            </a:r>
          </a:p>
          <a:p>
            <a:pPr>
              <a:buFont typeface="Wingdings" pitchFamily="2" charset="2"/>
              <a:buChar char="§"/>
            </a:pPr>
            <a:r>
              <a:rPr lang="tr-TR" dirty="0" smtClean="0"/>
              <a:t>Sorumluluk almayı öğrenirler.</a:t>
            </a:r>
          </a:p>
          <a:p>
            <a:pPr>
              <a:buFont typeface="Wingdings" pitchFamily="2" charset="2"/>
              <a:buChar char="§"/>
            </a:pPr>
            <a:r>
              <a:rPr lang="tr-TR" dirty="0"/>
              <a:t>Ö</a:t>
            </a:r>
            <a:r>
              <a:rPr lang="tr-TR" dirty="0" smtClean="0"/>
              <a:t>ğretmenin söylediklerini  “gerçekten kastettiğini” bilirler. </a:t>
            </a:r>
          </a:p>
          <a:p>
            <a:pPr>
              <a:buFont typeface="Wingdings" pitchFamily="2" charset="2"/>
              <a:buChar char="§"/>
            </a:pPr>
            <a:r>
              <a:rPr lang="tr-TR" dirty="0" smtClean="0"/>
              <a:t>Kesin sınırlar sınıf yönetiminin çok etkili araçlarıdır.</a:t>
            </a:r>
          </a:p>
          <a:p>
            <a:pPr>
              <a:buNone/>
            </a:pPr>
            <a:endParaRPr lang="tr-TR" dirty="0" smtClean="0"/>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20</a:t>
            </a:fld>
            <a:endParaRPr lang="tr-T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467600" cy="417530"/>
          </a:xfrm>
        </p:spPr>
        <p:txBody>
          <a:bodyPr>
            <a:noAutofit/>
          </a:bodyPr>
          <a:lstStyle/>
          <a:p>
            <a:pPr algn="ctr"/>
            <a:r>
              <a:rPr lang="tr-TR" sz="2800" b="1" dirty="0" smtClean="0">
                <a:solidFill>
                  <a:srgbClr val="C00000"/>
                </a:solidFill>
              </a:rPr>
              <a:t>Kesin Sınır Uygulaması</a:t>
            </a:r>
            <a:endParaRPr lang="tr-TR" sz="2800" b="1" dirty="0">
              <a:solidFill>
                <a:srgbClr val="C00000"/>
              </a:solidFill>
            </a:endParaRPr>
          </a:p>
        </p:txBody>
      </p:sp>
      <p:sp>
        <p:nvSpPr>
          <p:cNvPr id="3" name="2 İçerik Yer Tutucusu"/>
          <p:cNvSpPr>
            <a:spLocks noGrp="1"/>
          </p:cNvSpPr>
          <p:nvPr>
            <p:ph sz="quarter" idx="1"/>
          </p:nvPr>
        </p:nvSpPr>
        <p:spPr>
          <a:xfrm>
            <a:off x="467544" y="764704"/>
            <a:ext cx="8115328" cy="5688632"/>
          </a:xfrm>
        </p:spPr>
        <p:txBody>
          <a:bodyPr>
            <a:normAutofit/>
          </a:bodyPr>
          <a:lstStyle/>
          <a:p>
            <a:pPr lvl="0" algn="ctr">
              <a:buNone/>
            </a:pPr>
            <a:r>
              <a:rPr lang="tr-TR" sz="2500" b="1" dirty="0" smtClean="0"/>
              <a:t>1- Mesajınızı  davranış üzerinde yoğunlaştırın</a:t>
            </a:r>
            <a:endParaRPr lang="tr-TR" sz="1000" b="1" dirty="0" smtClean="0"/>
          </a:p>
          <a:p>
            <a:pPr lvl="0">
              <a:buNone/>
            </a:pPr>
            <a:r>
              <a:rPr lang="tr-TR" dirty="0" smtClean="0"/>
              <a:t>	</a:t>
            </a:r>
            <a:r>
              <a:rPr lang="tr-TR" b="1" dirty="0" smtClean="0"/>
              <a:t>Amacımız, davranışı gösteren çocuğa değil, olumsuz</a:t>
            </a:r>
          </a:p>
          <a:p>
            <a:pPr lvl="0">
              <a:buNone/>
            </a:pPr>
            <a:r>
              <a:rPr lang="tr-TR" b="1" dirty="0" smtClean="0"/>
              <a:t>davranışa tepki göstermektir. </a:t>
            </a:r>
          </a:p>
          <a:p>
            <a:pPr marL="0" indent="0">
              <a:buNone/>
            </a:pPr>
            <a:r>
              <a:rPr lang="tr-TR" dirty="0" smtClean="0"/>
              <a:t>	Bu nedenle, mesajımızın odak noktası davranış veya düzeltilecek hareket olmalıdır. </a:t>
            </a:r>
          </a:p>
          <a:p>
            <a:pPr marL="0" indent="0">
              <a:buNone/>
            </a:pPr>
            <a:r>
              <a:rPr lang="tr-TR" dirty="0" smtClean="0"/>
              <a:t>	Tutumlar, duygular veya çocuğun değeri üzerinde durulmamalıdır.  </a:t>
            </a:r>
          </a:p>
          <a:p>
            <a:pPr marL="0" indent="0">
              <a:buNone/>
            </a:pPr>
            <a:r>
              <a:rPr lang="tr-TR" b="1" dirty="0" smtClean="0"/>
              <a:t>	Ör:</a:t>
            </a:r>
            <a:r>
              <a:rPr lang="tr-TR" dirty="0" smtClean="0"/>
              <a:t> 6 yaşındaki öğrencinizin arkadaşını rahatsız etmesini durdurmak istiyorsanız;</a:t>
            </a:r>
          </a:p>
          <a:p>
            <a:pPr marL="0" indent="0">
              <a:buNone/>
            </a:pPr>
            <a:r>
              <a:rPr lang="tr-TR" dirty="0" smtClean="0"/>
              <a:t>	“Arkadaşını rahatsız etmeyi derhal bırak.” denmelidir. </a:t>
            </a:r>
          </a:p>
          <a:p>
            <a:pPr marL="0" indent="0">
              <a:buNone/>
            </a:pPr>
            <a:r>
              <a:rPr lang="tr-TR" dirty="0" smtClean="0"/>
              <a:t>	-Sorun çıkarıp durma</a:t>
            </a:r>
          </a:p>
          <a:p>
            <a:pPr marL="0" indent="0">
              <a:buNone/>
            </a:pPr>
            <a:r>
              <a:rPr lang="tr-TR" dirty="0" smtClean="0"/>
              <a:t>	-Sence arkadaşın ne hissediyor. vb. olmamalıdır.  </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21</a:t>
            </a:fld>
            <a:endParaRPr lang="tr-T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00042"/>
            <a:ext cx="7972452" cy="4873174"/>
          </a:xfrm>
        </p:spPr>
        <p:txBody>
          <a:bodyPr>
            <a:noAutofit/>
          </a:bodyPr>
          <a:lstStyle/>
          <a:p>
            <a:pPr lvl="0" algn="ctr">
              <a:buNone/>
            </a:pPr>
            <a:r>
              <a:rPr lang="tr-TR" b="1" dirty="0" smtClean="0"/>
              <a:t>2- Doğrudan ve belirgin ifadeler kullanın </a:t>
            </a:r>
          </a:p>
          <a:p>
            <a:pPr lvl="0" algn="ctr">
              <a:buNone/>
            </a:pPr>
            <a:endParaRPr lang="tr-TR" b="1" dirty="0" smtClean="0"/>
          </a:p>
          <a:p>
            <a:pPr lvl="0">
              <a:buNone/>
            </a:pPr>
            <a:r>
              <a:rPr lang="tr-TR" b="1" dirty="0" smtClean="0"/>
              <a:t>	Ne kadar az sözcük kullanılırsa o kadar iyidir.</a:t>
            </a:r>
          </a:p>
          <a:p>
            <a:pPr lvl="0">
              <a:buNone/>
            </a:pPr>
            <a:r>
              <a:rPr lang="tr-TR" dirty="0" smtClean="0"/>
              <a:t> </a:t>
            </a:r>
            <a:r>
              <a:rPr lang="tr-TR" b="1" dirty="0" smtClean="0"/>
              <a:t>	</a:t>
            </a:r>
            <a:r>
              <a:rPr lang="tr-TR" dirty="0" smtClean="0"/>
              <a:t>Sınırları belirleyen kesin bir mesaj tam olarak ne istediğinizi iletir. Gerekiyorsa ne zaman ve nasıl yapacaklarını da söylemek gerekir.</a:t>
            </a:r>
          </a:p>
          <a:p>
            <a:pPr lvl="0">
              <a:buNone/>
            </a:pPr>
            <a:endParaRPr lang="tr-TR" dirty="0" smtClean="0"/>
          </a:p>
          <a:p>
            <a:pPr marL="365760" lvl="1" indent="0">
              <a:buNone/>
            </a:pPr>
            <a:r>
              <a:rPr lang="tr-TR" sz="2400" b="1" dirty="0" smtClean="0"/>
              <a:t>	Ör: </a:t>
            </a:r>
            <a:r>
              <a:rPr lang="tr-TR" sz="2400" dirty="0" smtClean="0"/>
              <a:t>“Oyununuz bittiğinde oyuncaklarınızı kutusuna kaldırın.” </a:t>
            </a:r>
            <a:r>
              <a:rPr lang="tr-TR" sz="2400" dirty="0"/>
              <a:t>o</a:t>
            </a:r>
            <a:r>
              <a:rPr lang="tr-TR" sz="2400" dirty="0" smtClean="0"/>
              <a:t>lmalıdır. </a:t>
            </a:r>
          </a:p>
          <a:p>
            <a:pPr marL="365760" lvl="1" indent="0">
              <a:buNone/>
            </a:pPr>
            <a:r>
              <a:rPr lang="tr-TR" sz="2400" dirty="0" smtClean="0"/>
              <a:t>	-Dağınık olma, düzenli olmalısın; gibi ifadeler net değildir.</a:t>
            </a:r>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22</a:t>
            </a:fld>
            <a:endParaRPr lang="tr-T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428604"/>
            <a:ext cx="8186766" cy="4584572"/>
          </a:xfrm>
        </p:spPr>
        <p:txBody>
          <a:bodyPr>
            <a:normAutofit/>
          </a:bodyPr>
          <a:lstStyle/>
          <a:p>
            <a:pPr lvl="0" algn="ctr">
              <a:buNone/>
            </a:pPr>
            <a:endParaRPr lang="tr-TR" b="1" dirty="0" smtClean="0"/>
          </a:p>
          <a:p>
            <a:pPr lvl="0" algn="ctr">
              <a:buNone/>
            </a:pPr>
            <a:r>
              <a:rPr lang="tr-TR" b="1" dirty="0" smtClean="0"/>
              <a:t>3- Normal sesinizi kullanın </a:t>
            </a:r>
          </a:p>
          <a:p>
            <a:pPr lvl="0" algn="ctr">
              <a:buNone/>
            </a:pPr>
            <a:endParaRPr lang="tr-TR" b="1" dirty="0" smtClean="0"/>
          </a:p>
          <a:p>
            <a:pPr marL="365760" lvl="1" indent="0">
              <a:buNone/>
            </a:pPr>
            <a:r>
              <a:rPr lang="tr-TR" sz="2400" dirty="0" smtClean="0"/>
              <a:t>	Kesin sınırlar belli ise, bunu sert </a:t>
            </a:r>
            <a:r>
              <a:rPr lang="tr-TR" sz="2400" b="1" dirty="0" smtClean="0"/>
              <a:t>bir ses tonu ile iletmenize gerek yoktur.</a:t>
            </a:r>
          </a:p>
          <a:p>
            <a:pPr marL="365760" lvl="1" indent="0">
              <a:buNone/>
            </a:pPr>
            <a:r>
              <a:rPr lang="tr-TR" sz="2400" b="1" dirty="0" smtClean="0"/>
              <a:t> </a:t>
            </a:r>
          </a:p>
          <a:p>
            <a:pPr marL="0" lvl="0" indent="0">
              <a:buNone/>
            </a:pPr>
            <a:r>
              <a:rPr lang="tr-TR" dirty="0" smtClean="0"/>
              <a:t>	Kararlı olduğunuzu  ve kontrolün sizde olduğunu normal bir ses tonu ile verebilirsiniz.</a:t>
            </a:r>
            <a:r>
              <a:rPr lang="tr-TR" b="1" dirty="0" smtClean="0"/>
              <a:t> </a:t>
            </a:r>
            <a:r>
              <a:rPr lang="tr-TR" dirty="0" smtClean="0"/>
              <a:t>Ve bu noktada gerekiyorsa davranışsal mesaja geçmeye hazırlıklı olun</a:t>
            </a:r>
            <a:r>
              <a:rPr lang="tr-TR" sz="2800" dirty="0" smtClean="0"/>
              <a:t>.</a:t>
            </a:r>
          </a:p>
          <a:p>
            <a:pPr>
              <a:buNone/>
            </a:pPr>
            <a:endParaRPr lang="tr-TR" sz="2800"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23</a:t>
            </a:fld>
            <a:endParaRPr lang="tr-T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571480"/>
            <a:ext cx="8115328" cy="4729728"/>
          </a:xfrm>
        </p:spPr>
        <p:txBody>
          <a:bodyPr>
            <a:normAutofit/>
          </a:bodyPr>
          <a:lstStyle/>
          <a:p>
            <a:pPr lvl="0" algn="ctr">
              <a:buNone/>
            </a:pPr>
            <a:r>
              <a:rPr lang="tr-TR" b="1" dirty="0" smtClean="0"/>
              <a:t>4- Olumsuz davranışlarının sonucunu yaşatın</a:t>
            </a:r>
          </a:p>
          <a:p>
            <a:pPr marL="0" indent="0">
              <a:buNone/>
            </a:pPr>
            <a:r>
              <a:rPr lang="tr-TR" dirty="0" smtClean="0"/>
              <a:t>	</a:t>
            </a:r>
          </a:p>
          <a:p>
            <a:pPr marL="0" indent="0">
              <a:buNone/>
            </a:pPr>
            <a:r>
              <a:rPr lang="tr-TR" dirty="0"/>
              <a:t>	</a:t>
            </a:r>
            <a:r>
              <a:rPr lang="tr-TR" b="1" dirty="0" smtClean="0"/>
              <a:t>Kuralı ilettiğiniz anda bu kurala uyulmaması durumunda, uygulayacağınız sonuçları da belirtmeniz gerekebilir. </a:t>
            </a:r>
          </a:p>
          <a:p>
            <a:pPr marL="365760" lvl="1" indent="0">
              <a:buNone/>
            </a:pPr>
            <a:r>
              <a:rPr lang="tr-TR" sz="2400" dirty="0" smtClean="0"/>
              <a:t>	</a:t>
            </a:r>
            <a:r>
              <a:rPr lang="tr-TR" sz="2400" b="1" dirty="0" smtClean="0"/>
              <a:t>Ör: </a:t>
            </a:r>
            <a:r>
              <a:rPr lang="tr-TR" sz="2400" dirty="0" smtClean="0"/>
              <a:t>Oyuncağa tekme atarak oynayan çocuğa, bu davranışa devam etmesi durumunda oyuncağın bugün için kaldırılacağı açıklanır. Devam etmesi durumunda oyuncak kaldırılır.  </a:t>
            </a:r>
            <a:endParaRPr lang="tr-TR" sz="2400"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24</a:t>
            </a:fld>
            <a:endParaRPr lang="tr-T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57166"/>
            <a:ext cx="8115328" cy="5448098"/>
          </a:xfrm>
        </p:spPr>
        <p:txBody>
          <a:bodyPr/>
          <a:lstStyle/>
          <a:p>
            <a:pPr>
              <a:buNone/>
            </a:pPr>
            <a:r>
              <a:rPr lang="tr-TR" b="1" dirty="0" smtClean="0"/>
              <a:t> </a:t>
            </a:r>
          </a:p>
          <a:p>
            <a:pPr>
              <a:buNone/>
            </a:pPr>
            <a:r>
              <a:rPr lang="tr-TR" b="1" dirty="0" smtClean="0"/>
              <a:t> 	Örnekler: Etkili Sözel </a:t>
            </a:r>
            <a:r>
              <a:rPr lang="tr-TR" b="1" dirty="0"/>
              <a:t>M</a:t>
            </a:r>
            <a:r>
              <a:rPr lang="tr-TR" b="1" dirty="0" smtClean="0"/>
              <a:t>esajlar.</a:t>
            </a:r>
          </a:p>
          <a:p>
            <a:pPr>
              <a:buNone/>
            </a:pPr>
            <a:endParaRPr lang="tr-TR" dirty="0" smtClean="0"/>
          </a:p>
          <a:p>
            <a:pPr>
              <a:buFont typeface="Wingdings" pitchFamily="2" charset="2"/>
              <a:buChar char="§"/>
            </a:pPr>
            <a:r>
              <a:rPr lang="tr-TR" dirty="0"/>
              <a:t>V</a:t>
            </a:r>
            <a:r>
              <a:rPr lang="tr-TR" dirty="0" smtClean="0"/>
              <a:t>urmayı bırak.	</a:t>
            </a:r>
          </a:p>
          <a:p>
            <a:pPr>
              <a:buFont typeface="Wingdings" pitchFamily="2" charset="2"/>
              <a:buChar char="§"/>
            </a:pPr>
            <a:r>
              <a:rPr lang="tr-TR" dirty="0" smtClean="0"/>
              <a:t>Ayaklarını masanın üzerine koyma lütfen.</a:t>
            </a:r>
          </a:p>
          <a:p>
            <a:pPr>
              <a:buFont typeface="Wingdings" pitchFamily="2" charset="2"/>
              <a:buChar char="§"/>
            </a:pPr>
            <a:r>
              <a:rPr lang="tr-TR" dirty="0" smtClean="0"/>
              <a:t>Dışarıya çıkmadan önce oyuncaklarını topla ve kutusuna koy.</a:t>
            </a:r>
          </a:p>
          <a:p>
            <a:pPr>
              <a:buFont typeface="Wingdings" pitchFamily="2" charset="2"/>
              <a:buChar char="§"/>
            </a:pPr>
            <a:r>
              <a:rPr lang="tr-TR" dirty="0" smtClean="0"/>
              <a:t>Ya bu kurallara uyarak oynarsın ya da oynamak için başka bir oyun bulursun. Hangisini yapmak istersin?</a:t>
            </a:r>
          </a:p>
          <a:p>
            <a:pPr>
              <a:buFont typeface="Wingdings" pitchFamily="2" charset="2"/>
              <a:buChar char="§"/>
            </a:pPr>
            <a:r>
              <a:rPr lang="tr-TR" dirty="0" smtClean="0"/>
              <a:t>Oyuncaklarınla kendine ve çevrene zarar vermeden oyna ya da elinden almak zorunda kalacağım.</a:t>
            </a:r>
          </a:p>
          <a:p>
            <a:pPr>
              <a:buFont typeface="Wingdings" pitchFamily="2" charset="2"/>
              <a:buChar char="§"/>
            </a:pPr>
            <a:endParaRPr lang="tr-TR" b="1"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25</a:t>
            </a:fld>
            <a:endParaRPr lang="tr-T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357166"/>
            <a:ext cx="8115328" cy="6116786"/>
          </a:xfrm>
        </p:spPr>
        <p:txBody>
          <a:bodyPr>
            <a:normAutofit/>
          </a:bodyPr>
          <a:lstStyle/>
          <a:p>
            <a:pPr>
              <a:buNone/>
            </a:pPr>
            <a:r>
              <a:rPr lang="tr-TR" b="1" dirty="0" smtClean="0"/>
              <a:t> 	 </a:t>
            </a:r>
            <a:r>
              <a:rPr lang="tr-TR" sz="2600" b="1" dirty="0" smtClean="0"/>
              <a:t>Örnekler: Etkili davranışsal  mesajlar.</a:t>
            </a:r>
          </a:p>
          <a:p>
            <a:pPr>
              <a:buNone/>
            </a:pPr>
            <a:endParaRPr lang="tr-TR" sz="2600" b="1" dirty="0" smtClean="0"/>
          </a:p>
          <a:p>
            <a:pPr>
              <a:buNone/>
            </a:pPr>
            <a:r>
              <a:rPr lang="tr-TR" sz="2600" b="1" dirty="0"/>
              <a:t>	</a:t>
            </a:r>
            <a:r>
              <a:rPr lang="tr-TR" sz="2600" dirty="0" smtClean="0"/>
              <a:t>(Sözel uyarı yapıldıktan sonra çocuk problemli davranışa devam ediyorsa)</a:t>
            </a:r>
          </a:p>
          <a:p>
            <a:pPr>
              <a:buNone/>
            </a:pPr>
            <a:endParaRPr lang="tr-TR" sz="2600" dirty="0" smtClean="0"/>
          </a:p>
          <a:p>
            <a:pPr>
              <a:buFont typeface="Wingdings" pitchFamily="2" charset="2"/>
              <a:buChar char="§"/>
            </a:pPr>
            <a:r>
              <a:rPr lang="tr-TR" dirty="0" smtClean="0"/>
              <a:t>Oyunun kurallarına uymayı reddeden çocuğun o oyunu oynamasına bir süre (örneğin 1 saat gibi) izin vermemek.</a:t>
            </a:r>
          </a:p>
          <a:p>
            <a:pPr marL="0" indent="0">
              <a:buNone/>
            </a:pPr>
            <a:endParaRPr lang="tr-TR" b="1" u="sng" dirty="0" smtClean="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26</a:t>
            </a:fld>
            <a:endParaRPr lang="tr-TR"/>
          </a:p>
        </p:txBody>
      </p:sp>
    </p:spTree>
    <p:extLst>
      <p:ext uri="{BB962C8B-B14F-4D97-AF65-F5344CB8AC3E}">
        <p14:creationId xmlns:p14="http://schemas.microsoft.com/office/powerpoint/2010/main" val="216257622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285728"/>
            <a:ext cx="7901014" cy="6188224"/>
          </a:xfrm>
        </p:spPr>
        <p:txBody>
          <a:bodyPr>
            <a:normAutofit fontScale="92500" lnSpcReduction="20000"/>
          </a:bodyPr>
          <a:lstStyle/>
          <a:p>
            <a:pPr>
              <a:buNone/>
            </a:pPr>
            <a:r>
              <a:rPr lang="tr-TR" b="1" dirty="0" smtClean="0"/>
              <a:t>		NOTLAR:</a:t>
            </a:r>
          </a:p>
          <a:p>
            <a:pPr>
              <a:buNone/>
            </a:pPr>
            <a:endParaRPr lang="tr-TR" dirty="0" smtClean="0"/>
          </a:p>
          <a:p>
            <a:pPr marL="0" indent="0">
              <a:buNone/>
            </a:pPr>
            <a:r>
              <a:rPr lang="tr-TR" dirty="0" smtClean="0"/>
              <a:t>	1- Öğrencileriniz sınırlarınızı test ediyor, direnç gösteriyorsa gevşek sınırlar koyuyor olmanız muhtemeldir. </a:t>
            </a:r>
          </a:p>
          <a:p>
            <a:pPr marL="0" indent="0">
              <a:buNone/>
            </a:pPr>
            <a:r>
              <a:rPr lang="tr-TR" dirty="0" smtClean="0"/>
              <a:t>	2- Çocuklara kesin sınırlar uygulamaya başladığınızda hemen sonuç alamayabilirsiniz. Genelde 4 ile 8 hafta ciddi test edilme dönemidir. Tutarlı ve sabırlı olmak sonuç verecektir.</a:t>
            </a:r>
          </a:p>
          <a:p>
            <a:pPr marL="0" indent="0">
              <a:buNone/>
            </a:pPr>
            <a:r>
              <a:rPr lang="tr-TR" dirty="0" smtClean="0"/>
              <a:t>	3-  Kurallarınız kesin olmalıdır dedik ancak; bu kurallar çocuğun uyabilme kapasitesine, değişen koşullara göre esnek olmalıdır. Davranış anında değil de daha sonra tartışmaya,uzlaşmaya ve gözden geçirmeye açık olmalıdır.</a:t>
            </a:r>
          </a:p>
          <a:p>
            <a:pPr marL="0" indent="0">
              <a:buNone/>
            </a:pPr>
            <a:r>
              <a:rPr lang="tr-TR" dirty="0" smtClean="0"/>
              <a:t>	4- Az ve etkili kural olmalıdır. Gerekirse bir kural iyice oturtulduktan sonra yenileri eklenebilir. </a:t>
            </a:r>
          </a:p>
          <a:p>
            <a:pPr marL="0" indent="0">
              <a:buNone/>
            </a:pPr>
            <a:r>
              <a:rPr lang="tr-TR" dirty="0" smtClean="0"/>
              <a:t>	5- Çocuk istenmeyen bir davranışı yaptığında, davranışının sonucunu yaşaması sağlandıktan sonra çocuk kabul edilebilir bir davranış yapıyorsa eski davranış sürekli hatırlatılmamalı, yeni davranış takdir edilerek </a:t>
            </a:r>
            <a:r>
              <a:rPr lang="tr-TR" dirty="0"/>
              <a:t>p</a:t>
            </a:r>
            <a:r>
              <a:rPr lang="tr-TR" dirty="0" smtClean="0"/>
              <a:t>ekiştirilmelidir. Yani temiz bir sayfa açılmalıdır.</a:t>
            </a:r>
          </a:p>
          <a:p>
            <a:endParaRPr lang="tr-TR" dirty="0" smtClean="0"/>
          </a:p>
          <a:p>
            <a:endParaRPr lang="tr-TR" dirty="0" smtClean="0"/>
          </a:p>
          <a:p>
            <a:pPr>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27</a:t>
            </a:fld>
            <a:endParaRPr lang="tr-T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467544" y="908720"/>
            <a:ext cx="7467600" cy="4873752"/>
          </a:xfrm>
        </p:spPr>
        <p:txBody>
          <a:bodyPr>
            <a:normAutofit fontScale="92500"/>
          </a:bodyPr>
          <a:lstStyle/>
          <a:p>
            <a:pPr>
              <a:buFont typeface="Wingdings" pitchFamily="2" charset="2"/>
              <a:buChar char="§"/>
            </a:pPr>
            <a:r>
              <a:rPr lang="tr-TR" dirty="0" smtClean="0"/>
              <a:t>Sınır,</a:t>
            </a:r>
            <a:r>
              <a:rPr lang="tr-TR" dirty="0"/>
              <a:t> </a:t>
            </a:r>
            <a:r>
              <a:rPr lang="tr-TR" dirty="0" smtClean="0"/>
              <a:t>devletler veya bir ülkenin </a:t>
            </a:r>
            <a:r>
              <a:rPr lang="tr-TR" dirty="0"/>
              <a:t> idari </a:t>
            </a:r>
            <a:r>
              <a:rPr lang="tr-TR" dirty="0" smtClean="0"/>
              <a:t>olarak bölümleri </a:t>
            </a:r>
            <a:r>
              <a:rPr lang="tr-TR" dirty="0"/>
              <a:t>gibi politik varlıkların coğrafî bitiş noktalarını ya </a:t>
            </a:r>
            <a:r>
              <a:rPr lang="tr-TR" dirty="0" smtClean="0"/>
              <a:t>da yasal </a:t>
            </a:r>
            <a:r>
              <a:rPr lang="tr-TR" dirty="0"/>
              <a:t>yetki alanlarını tanımlayan bir terimdir.	</a:t>
            </a:r>
            <a:endParaRPr lang="tr-TR" dirty="0" smtClean="0"/>
          </a:p>
          <a:p>
            <a:pPr marL="0" indent="0">
              <a:buNone/>
            </a:pPr>
            <a:endParaRPr lang="tr-TR" dirty="0" smtClean="0"/>
          </a:p>
          <a:p>
            <a:pPr>
              <a:buFont typeface="Wingdings" pitchFamily="2" charset="2"/>
              <a:buChar char="§"/>
            </a:pPr>
            <a:r>
              <a:rPr lang="tr-TR" dirty="0" smtClean="0"/>
              <a:t>İnsan ilişkilerinde sınırlar; öteki ile olan iletişimde kişinin belirlediği isteklerini, ihtiyaçlarını ve tercihlerini ifade eder. Bu istek, ihtiyaç ve tercihler ötekinin de sınırı gözetilerek gerçekleştiğinde sağlıklı sınırlar oluşur.</a:t>
            </a:r>
            <a:endParaRPr lang="tr-TR" dirty="0"/>
          </a:p>
          <a:p>
            <a:pPr marL="0" indent="0">
              <a:buNone/>
            </a:pPr>
            <a:endParaRPr lang="tr-TR" dirty="0"/>
          </a:p>
          <a:p>
            <a:pPr>
              <a:buFont typeface="Wingdings" pitchFamily="2" charset="2"/>
              <a:buChar char="§"/>
            </a:pPr>
            <a:r>
              <a:rPr lang="tr-TR" dirty="0" smtClean="0"/>
              <a:t>Sınırlar; sorumluluk almak, güvende olmak, neden sonuç ilişkilerini anlamak, duygularımızı düzenlemek, kendimize ve ötekine saygı duymak gibi psikolojik iyi oluşumuzu destekleyecek temel öğeleri barındırır.</a:t>
            </a:r>
            <a:endParaRPr lang="tr-TR" dirty="0"/>
          </a:p>
        </p:txBody>
      </p:sp>
      <p:sp>
        <p:nvSpPr>
          <p:cNvPr id="4" name="Slayt Numarası Yer Tutucusu 3"/>
          <p:cNvSpPr>
            <a:spLocks noGrp="1"/>
          </p:cNvSpPr>
          <p:nvPr>
            <p:ph type="sldNum" sz="quarter" idx="15"/>
          </p:nvPr>
        </p:nvSpPr>
        <p:spPr/>
        <p:txBody>
          <a:bodyPr/>
          <a:lstStyle/>
          <a:p>
            <a:fld id="{13252C44-2F67-48F9-B1D1-AE29EFD11AC8}" type="slidenum">
              <a:rPr lang="tr-TR" smtClean="0"/>
              <a:pPr/>
              <a:t>3</a:t>
            </a:fld>
            <a:endParaRPr lang="tr-TR" dirty="0"/>
          </a:p>
        </p:txBody>
      </p:sp>
    </p:spTree>
    <p:extLst>
      <p:ext uri="{BB962C8B-B14F-4D97-AF65-F5344CB8AC3E}">
        <p14:creationId xmlns:p14="http://schemas.microsoft.com/office/powerpoint/2010/main" val="27892812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28596" y="714356"/>
            <a:ext cx="7972452" cy="5473844"/>
          </a:xfrm>
        </p:spPr>
        <p:txBody>
          <a:bodyPr/>
          <a:lstStyle/>
          <a:p>
            <a:pPr algn="ctr">
              <a:buNone/>
            </a:pPr>
            <a:r>
              <a:rPr lang="tr-TR" b="1" dirty="0" smtClean="0"/>
              <a:t>Sınırlar ve Sağlıklı Gelişim</a:t>
            </a:r>
          </a:p>
          <a:p>
            <a:pPr algn="ctr">
              <a:buNone/>
            </a:pPr>
            <a:endParaRPr lang="tr-TR" dirty="0" smtClean="0"/>
          </a:p>
          <a:p>
            <a:pPr>
              <a:buFont typeface="Wingdings" pitchFamily="2" charset="2"/>
              <a:buChar char="§"/>
            </a:pPr>
            <a:r>
              <a:rPr lang="tr-TR" dirty="0" smtClean="0"/>
              <a:t>Çocuklar, sağlıklı denemelere imkan sağlayacak kadar geniş ancak güven duyacak ve sorumluluk kazanacak kadar kısıtlayıcı sınırlara gerek duyarlar. </a:t>
            </a:r>
          </a:p>
          <a:p>
            <a:pPr>
              <a:buFont typeface="Wingdings" pitchFamily="2" charset="2"/>
              <a:buChar char="§"/>
            </a:pPr>
            <a:endParaRPr lang="tr-TR" dirty="0" smtClean="0"/>
          </a:p>
          <a:p>
            <a:pPr>
              <a:buFont typeface="Wingdings" pitchFamily="2" charset="2"/>
              <a:buChar char="§"/>
            </a:pPr>
            <a:r>
              <a:rPr lang="tr-TR" dirty="0" smtClean="0"/>
              <a:t>Ama ne kadar özgürlük, güç ve kontrol gerekir ? </a:t>
            </a:r>
          </a:p>
          <a:p>
            <a:pPr>
              <a:buFont typeface="Wingdings" pitchFamily="2" charset="2"/>
              <a:buChar char="§"/>
            </a:pPr>
            <a:r>
              <a:rPr lang="tr-TR" dirty="0" smtClean="0"/>
              <a:t>Ne kadarı çok fazladır ? </a:t>
            </a:r>
          </a:p>
          <a:p>
            <a:pPr>
              <a:buFont typeface="Wingdings" pitchFamily="2" charset="2"/>
              <a:buChar char="§"/>
            </a:pPr>
            <a:r>
              <a:rPr lang="tr-TR" dirty="0" smtClean="0"/>
              <a:t>Ne kadarı çok azdır ? </a:t>
            </a:r>
          </a:p>
          <a:p>
            <a:pPr>
              <a:buFont typeface="Wingdings" pitchFamily="2" charset="2"/>
              <a:buChar char="§"/>
            </a:pPr>
            <a:r>
              <a:rPr lang="tr-TR" dirty="0" smtClean="0"/>
              <a:t>Ne kadarı da tam kararındadır ? </a:t>
            </a:r>
          </a:p>
          <a:p>
            <a:pPr>
              <a:buFont typeface="Wingdings" pitchFamily="2" charset="2"/>
              <a:buChar char="§"/>
            </a:pPr>
            <a:endParaRPr lang="tr-TR" dirty="0" smtClean="0"/>
          </a:p>
        </p:txBody>
      </p:sp>
      <p:sp>
        <p:nvSpPr>
          <p:cNvPr id="4" name="3 Slayt Numarası Yer Tutucusu"/>
          <p:cNvSpPr>
            <a:spLocks noGrp="1"/>
          </p:cNvSpPr>
          <p:nvPr>
            <p:ph type="sldNum" sz="quarter" idx="15"/>
          </p:nvPr>
        </p:nvSpPr>
        <p:spPr/>
        <p:txBody>
          <a:bodyPr/>
          <a:lstStyle/>
          <a:p>
            <a:fld id="{13252C44-2F67-48F9-B1D1-AE29EFD11AC8}" type="slidenum">
              <a:rPr lang="tr-TR" smtClean="0"/>
              <a:pPr/>
              <a:t>4</a:t>
            </a:fld>
            <a:endParaRPr lang="tr-TR" dirty="0"/>
          </a:p>
        </p:txBody>
      </p:sp>
    </p:spTree>
    <p:extLst>
      <p:ext uri="{BB962C8B-B14F-4D97-AF65-F5344CB8AC3E}">
        <p14:creationId xmlns:p14="http://schemas.microsoft.com/office/powerpoint/2010/main" val="31386567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323528" y="116632"/>
            <a:ext cx="8280920" cy="6240186"/>
          </a:xfrm>
        </p:spPr>
        <p:txBody>
          <a:bodyPr>
            <a:normAutofit fontScale="92500"/>
          </a:bodyPr>
          <a:lstStyle/>
          <a:p>
            <a:pPr algn="just"/>
            <a:endParaRPr lang="tr-TR" b="1" dirty="0" smtClean="0"/>
          </a:p>
          <a:p>
            <a:pPr algn="ctr">
              <a:buNone/>
            </a:pPr>
            <a:r>
              <a:rPr lang="tr-TR" b="1" dirty="0" smtClean="0"/>
              <a:t>	Sınırları Belirleme Dinamik Bir Süreçtir.</a:t>
            </a:r>
            <a:endParaRPr lang="tr-TR" dirty="0" smtClean="0"/>
          </a:p>
          <a:p>
            <a:pPr marL="0" indent="0" algn="just">
              <a:buNone/>
            </a:pPr>
            <a:r>
              <a:rPr lang="tr-TR" dirty="0" smtClean="0"/>
              <a:t>		</a:t>
            </a:r>
          </a:p>
          <a:p>
            <a:pPr marL="0" indent="0" algn="just">
              <a:buNone/>
            </a:pPr>
            <a:r>
              <a:rPr lang="tr-TR" dirty="0" smtClean="0"/>
              <a:t>	Çocuklar </a:t>
            </a:r>
            <a:r>
              <a:rPr lang="tr-TR" dirty="0"/>
              <a:t>büyür, değişir ve daha fazla özgürlük,  </a:t>
            </a:r>
            <a:r>
              <a:rPr lang="tr-TR" dirty="0" smtClean="0"/>
              <a:t>     </a:t>
            </a:r>
          </a:p>
          <a:p>
            <a:pPr marL="0" indent="0" algn="just">
              <a:buNone/>
            </a:pPr>
            <a:r>
              <a:rPr lang="tr-TR" dirty="0"/>
              <a:t> </a:t>
            </a:r>
            <a:r>
              <a:rPr lang="tr-TR" dirty="0" smtClean="0"/>
              <a:t>   ayrıcalık </a:t>
            </a:r>
            <a:r>
              <a:rPr lang="tr-TR" dirty="0"/>
              <a:t>ve sorumluluğa hazır hale gelirler. 	</a:t>
            </a:r>
          </a:p>
          <a:p>
            <a:pPr algn="just">
              <a:buFont typeface="Wingdings" pitchFamily="2" charset="2"/>
              <a:buChar char="§"/>
            </a:pPr>
            <a:r>
              <a:rPr lang="tr-TR" dirty="0" smtClean="0"/>
              <a:t>Sınırlar </a:t>
            </a:r>
            <a:r>
              <a:rPr lang="tr-TR" dirty="0"/>
              <a:t>sadece genel geçer kurallara </a:t>
            </a:r>
            <a:r>
              <a:rPr lang="tr-TR" dirty="0" smtClean="0"/>
              <a:t>göre belirlenmemelidir.</a:t>
            </a:r>
          </a:p>
          <a:p>
            <a:pPr algn="just">
              <a:buFont typeface="Wingdings" pitchFamily="2" charset="2"/>
              <a:buChar char="§"/>
            </a:pPr>
            <a:r>
              <a:rPr lang="tr-TR" dirty="0" smtClean="0"/>
              <a:t>Çocuğun yaşına, </a:t>
            </a:r>
          </a:p>
          <a:p>
            <a:pPr algn="just">
              <a:buFont typeface="Wingdings" pitchFamily="2" charset="2"/>
              <a:buChar char="§"/>
            </a:pPr>
            <a:r>
              <a:rPr lang="tr-TR" dirty="0"/>
              <a:t>G</a:t>
            </a:r>
            <a:r>
              <a:rPr lang="tr-TR" dirty="0" smtClean="0"/>
              <a:t>elişim dönemine, (ör. 3 yaş çocuğu inatçı davranışlar sergileyebilir)</a:t>
            </a:r>
          </a:p>
          <a:p>
            <a:pPr algn="just">
              <a:buFont typeface="Wingdings" pitchFamily="2" charset="2"/>
              <a:buChar char="§"/>
            </a:pPr>
            <a:r>
              <a:rPr lang="tr-TR" dirty="0"/>
              <a:t>B</a:t>
            </a:r>
            <a:r>
              <a:rPr lang="tr-TR" dirty="0" smtClean="0"/>
              <a:t>ireysel farklılıklarına, (ör. DEHB’ si olan öğrencilerin hareket ihtiyacı fazladır)</a:t>
            </a:r>
          </a:p>
          <a:p>
            <a:pPr algn="just">
              <a:buFont typeface="Wingdings" pitchFamily="2" charset="2"/>
              <a:buChar char="§"/>
            </a:pPr>
            <a:r>
              <a:rPr lang="tr-TR" dirty="0" smtClean="0"/>
              <a:t>Özgürlük ihtiyacına</a:t>
            </a:r>
            <a:r>
              <a:rPr lang="tr-TR" dirty="0"/>
              <a:t> </a:t>
            </a:r>
            <a:r>
              <a:rPr lang="tr-TR" dirty="0" smtClean="0"/>
              <a:t>ve </a:t>
            </a:r>
          </a:p>
          <a:p>
            <a:pPr algn="just">
              <a:buFont typeface="Wingdings" pitchFamily="2" charset="2"/>
              <a:buChar char="§"/>
            </a:pPr>
            <a:r>
              <a:rPr lang="tr-TR" dirty="0" smtClean="0"/>
              <a:t>Mizacına göre düzenlenmelidir.</a:t>
            </a:r>
          </a:p>
          <a:p>
            <a:pPr marL="0" indent="0" algn="just">
              <a:buNone/>
            </a:pPr>
            <a:r>
              <a:rPr lang="tr-TR" dirty="0" smtClean="0"/>
              <a:t>	Sınıf kuralları bu nedenle sınıfın geneline uygun olarak yapılandırılmalıdır.</a:t>
            </a:r>
            <a:r>
              <a:rPr lang="tr-TR" dirty="0"/>
              <a:t> </a:t>
            </a:r>
            <a:r>
              <a:rPr lang="tr-TR" dirty="0" smtClean="0"/>
              <a:t>Ve gerekli </a:t>
            </a:r>
            <a:r>
              <a:rPr lang="tr-TR" dirty="0"/>
              <a:t>oldukça güncellenmelidir.</a:t>
            </a:r>
            <a:endParaRPr lang="tr-TR" dirty="0" smtClean="0"/>
          </a:p>
          <a:p>
            <a:pPr algn="just">
              <a:buNone/>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5</a:t>
            </a:fld>
            <a:endParaRPr lang="tr-TR" dirty="0"/>
          </a:p>
        </p:txBody>
      </p:sp>
    </p:spTree>
    <p:extLst>
      <p:ext uri="{BB962C8B-B14F-4D97-AF65-F5344CB8AC3E}">
        <p14:creationId xmlns:p14="http://schemas.microsoft.com/office/powerpoint/2010/main" val="2048990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xfrm>
            <a:off x="899592" y="0"/>
            <a:ext cx="7467600" cy="422920"/>
          </a:xfrm>
        </p:spPr>
        <p:txBody>
          <a:bodyPr>
            <a:normAutofit/>
          </a:bodyPr>
          <a:lstStyle/>
          <a:p>
            <a:r>
              <a:rPr lang="tr-TR" sz="1800" b="1" dirty="0" smtClean="0">
                <a:cs typeface="Arial" pitchFamily="34" charset="0"/>
              </a:rPr>
              <a:t>OKUL ÖNCESİ ÇOCUKLUKLARIN GELİŞİM ÖZELLİKLERİ</a:t>
            </a:r>
            <a:endParaRPr lang="tr-TR" sz="1800" b="1" dirty="0">
              <a:cs typeface="Arial" pitchFamily="34" charset="0"/>
            </a:endParaRPr>
          </a:p>
        </p:txBody>
      </p:sp>
      <p:graphicFrame>
        <p:nvGraphicFramePr>
          <p:cNvPr id="6" name="İçerik Yer Tutucusu 5"/>
          <p:cNvGraphicFramePr>
            <a:graphicFrameLocks noGrp="1"/>
          </p:cNvGraphicFramePr>
          <p:nvPr>
            <p:ph sz="quarter" idx="1"/>
            <p:extLst>
              <p:ext uri="{D42A27DB-BD31-4B8C-83A1-F6EECF244321}">
                <p14:modId xmlns:p14="http://schemas.microsoft.com/office/powerpoint/2010/main" val="1486355430"/>
              </p:ext>
            </p:extLst>
          </p:nvPr>
        </p:nvGraphicFramePr>
        <p:xfrm>
          <a:off x="251520" y="444503"/>
          <a:ext cx="8568952" cy="6039947"/>
        </p:xfrm>
        <a:graphic>
          <a:graphicData uri="http://schemas.openxmlformats.org/drawingml/2006/table">
            <a:tbl>
              <a:tblPr firstRow="1" firstCol="1" bandRow="1">
                <a:tableStyleId>{5C22544A-7EE6-4342-B048-85BDC9FD1C3A}</a:tableStyleId>
              </a:tblPr>
              <a:tblGrid>
                <a:gridCol w="4284476"/>
                <a:gridCol w="4284476"/>
              </a:tblGrid>
              <a:tr h="496418">
                <a:tc gridSpan="2">
                  <a:txBody>
                    <a:bodyPr/>
                    <a:lstStyle/>
                    <a:p>
                      <a:pPr algn="ctr">
                        <a:lnSpc>
                          <a:spcPct val="107000"/>
                        </a:lnSpc>
                        <a:spcAft>
                          <a:spcPts val="0"/>
                        </a:spcAft>
                      </a:pPr>
                      <a:endParaRPr lang="tr-TR" sz="1000" dirty="0" smtClean="0">
                        <a:solidFill>
                          <a:schemeClr val="tx1"/>
                        </a:solidFill>
                        <a:effectLst/>
                      </a:endParaRPr>
                    </a:p>
                    <a:p>
                      <a:pPr algn="ctr">
                        <a:lnSpc>
                          <a:spcPct val="107000"/>
                        </a:lnSpc>
                        <a:spcAft>
                          <a:spcPts val="0"/>
                        </a:spcAft>
                      </a:pPr>
                      <a:r>
                        <a:rPr lang="tr-TR" sz="1000" dirty="0" smtClean="0">
                          <a:solidFill>
                            <a:schemeClr val="tx1"/>
                          </a:solidFill>
                          <a:effectLst/>
                        </a:rPr>
                        <a:t>Okul Öncesi Çocukların Sosyal-Duygusal Gelişim Özellikleri:</a:t>
                      </a:r>
                    </a:p>
                    <a:p>
                      <a:pPr algn="ctr">
                        <a:lnSpc>
                          <a:spcPct val="107000"/>
                        </a:lnSpc>
                        <a:spcAft>
                          <a:spcPts val="0"/>
                        </a:spcAft>
                      </a:pPr>
                      <a:endParaRPr lang="tr-TR" sz="1000" dirty="0">
                        <a:solidFill>
                          <a:schemeClr val="tx1"/>
                        </a:solidFill>
                        <a:effectLst/>
                        <a:latin typeface="Century Gothic"/>
                        <a:ea typeface="Century Gothic"/>
                        <a:cs typeface="Times New Roman"/>
                      </a:endParaRPr>
                    </a:p>
                  </a:txBody>
                  <a:tcPr marL="54760" marR="54760" marT="0" marB="0"/>
                </a:tc>
                <a:tc hMerge="1">
                  <a:txBody>
                    <a:bodyPr/>
                    <a:lstStyle/>
                    <a:p>
                      <a:endParaRPr lang="tr-TR"/>
                    </a:p>
                  </a:txBody>
                  <a:tcPr/>
                </a:tc>
              </a:tr>
              <a:tr h="412356">
                <a:tc>
                  <a:txBody>
                    <a:bodyPr/>
                    <a:lstStyle/>
                    <a:p>
                      <a:pPr algn="ctr">
                        <a:lnSpc>
                          <a:spcPct val="107000"/>
                        </a:lnSpc>
                        <a:spcAft>
                          <a:spcPts val="0"/>
                        </a:spcAft>
                      </a:pPr>
                      <a:endParaRPr lang="tr-TR" sz="1000" u="sng" dirty="0" smtClean="0">
                        <a:solidFill>
                          <a:schemeClr val="tx1"/>
                        </a:solidFill>
                        <a:effectLst/>
                      </a:endParaRPr>
                    </a:p>
                    <a:p>
                      <a:pPr algn="ctr">
                        <a:lnSpc>
                          <a:spcPct val="107000"/>
                        </a:lnSpc>
                        <a:spcAft>
                          <a:spcPts val="0"/>
                        </a:spcAft>
                      </a:pPr>
                      <a:r>
                        <a:rPr lang="tr-TR" sz="1000" u="sng" dirty="0" smtClean="0">
                          <a:solidFill>
                            <a:schemeClr val="tx1"/>
                          </a:solidFill>
                          <a:effectLst/>
                        </a:rPr>
                        <a:t>3-4 yaş</a:t>
                      </a:r>
                    </a:p>
                    <a:p>
                      <a:pPr algn="ctr">
                        <a:lnSpc>
                          <a:spcPct val="107000"/>
                        </a:lnSpc>
                        <a:spcAft>
                          <a:spcPts val="0"/>
                        </a:spcAft>
                      </a:pPr>
                      <a:endParaRPr lang="tr-TR" sz="1000" u="sng" dirty="0">
                        <a:solidFill>
                          <a:schemeClr val="tx1"/>
                        </a:solidFill>
                        <a:effectLst/>
                        <a:latin typeface="Century Gothic"/>
                        <a:ea typeface="Century Gothic"/>
                        <a:cs typeface="Times New Roman"/>
                      </a:endParaRPr>
                    </a:p>
                  </a:txBody>
                  <a:tcPr marL="54760" marR="54760" marT="0" marB="0"/>
                </a:tc>
                <a:tc>
                  <a:txBody>
                    <a:bodyPr/>
                    <a:lstStyle/>
                    <a:p>
                      <a:pPr algn="ctr">
                        <a:lnSpc>
                          <a:spcPct val="107000"/>
                        </a:lnSpc>
                        <a:spcAft>
                          <a:spcPts val="0"/>
                        </a:spcAft>
                      </a:pPr>
                      <a:endParaRPr lang="tr-TR" sz="1000" u="sng" dirty="0" smtClean="0">
                        <a:solidFill>
                          <a:schemeClr val="tx1"/>
                        </a:solidFill>
                        <a:effectLst/>
                      </a:endParaRPr>
                    </a:p>
                    <a:p>
                      <a:pPr algn="ctr">
                        <a:lnSpc>
                          <a:spcPct val="107000"/>
                        </a:lnSpc>
                        <a:spcAft>
                          <a:spcPts val="0"/>
                        </a:spcAft>
                      </a:pPr>
                      <a:r>
                        <a:rPr lang="tr-TR" sz="1000" u="sng" dirty="0" smtClean="0">
                          <a:solidFill>
                            <a:schemeClr val="tx1"/>
                          </a:solidFill>
                          <a:effectLst/>
                        </a:rPr>
                        <a:t>5-6 yaş</a:t>
                      </a:r>
                    </a:p>
                    <a:p>
                      <a:pPr algn="ctr">
                        <a:lnSpc>
                          <a:spcPct val="107000"/>
                        </a:lnSpc>
                        <a:spcAft>
                          <a:spcPts val="0"/>
                        </a:spcAft>
                      </a:pPr>
                      <a:endParaRPr lang="tr-TR" sz="1000" u="sng"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Oyun </a:t>
                      </a:r>
                      <a:r>
                        <a:rPr lang="tr-TR" sz="1000" dirty="0">
                          <a:solidFill>
                            <a:schemeClr val="tx1"/>
                          </a:solidFill>
                          <a:effectLst/>
                        </a:rPr>
                        <a:t>sırasında kendi kendine konuşmak yerine başkaları ile konuşmaya başlar</a:t>
                      </a:r>
                      <a:r>
                        <a:rPr lang="tr-TR" sz="1000" dirty="0" smtClean="0">
                          <a:solidFill>
                            <a:schemeClr val="tx1"/>
                          </a:solidFill>
                          <a:effectLst/>
                        </a:rPr>
                        <a:t>.</a:t>
                      </a:r>
                    </a:p>
                    <a:p>
                      <a:pPr>
                        <a:lnSpc>
                          <a:spcPct val="107000"/>
                        </a:lnSpc>
                        <a:spcAft>
                          <a:spcPts val="0"/>
                        </a:spcAft>
                      </a:pP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Aldığı </a:t>
                      </a:r>
                      <a:r>
                        <a:rPr lang="tr-TR" sz="1000" dirty="0">
                          <a:solidFill>
                            <a:schemeClr val="tx1"/>
                          </a:solidFill>
                          <a:effectLst/>
                        </a:rPr>
                        <a:t>sorumluluğu yerine getirir.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Oyunlarda </a:t>
                      </a:r>
                      <a:r>
                        <a:rPr lang="tr-TR" sz="1000" dirty="0">
                          <a:solidFill>
                            <a:schemeClr val="tx1"/>
                          </a:solidFill>
                          <a:effectLst/>
                        </a:rPr>
                        <a:t>yetişkinleri taklit edebilir.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Nezaket </a:t>
                      </a:r>
                      <a:r>
                        <a:rPr lang="tr-TR" sz="1000" dirty="0">
                          <a:solidFill>
                            <a:schemeClr val="tx1"/>
                          </a:solidFill>
                          <a:effectLst/>
                        </a:rPr>
                        <a:t>kurallarına uyar.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Duygularını </a:t>
                      </a:r>
                      <a:r>
                        <a:rPr lang="tr-TR" sz="1000" dirty="0">
                          <a:solidFill>
                            <a:schemeClr val="tx1"/>
                          </a:solidFill>
                          <a:effectLst/>
                        </a:rPr>
                        <a:t>sözel ifadelerle açıklar ve duygularının nedenlerini söyler.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Doğru </a:t>
                      </a:r>
                      <a:r>
                        <a:rPr lang="tr-TR" sz="1000" dirty="0">
                          <a:solidFill>
                            <a:schemeClr val="tx1"/>
                          </a:solidFill>
                          <a:effectLst/>
                        </a:rPr>
                        <a:t>ve yanlışın ne olduğunu öğrenir. Kolayca utanır.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Doğru </a:t>
                      </a:r>
                      <a:r>
                        <a:rPr lang="tr-TR" sz="1000" dirty="0">
                          <a:solidFill>
                            <a:schemeClr val="tx1"/>
                          </a:solidFill>
                          <a:effectLst/>
                        </a:rPr>
                        <a:t>ve yanlış yaptığını anne babadan duymak ister.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Duygularını </a:t>
                      </a:r>
                      <a:r>
                        <a:rPr lang="tr-TR" sz="1000" dirty="0">
                          <a:solidFill>
                            <a:schemeClr val="tx1"/>
                          </a:solidFill>
                          <a:effectLst/>
                        </a:rPr>
                        <a:t>ifade eder.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Yaşıtları </a:t>
                      </a:r>
                      <a:r>
                        <a:rPr lang="tr-TR" sz="1000" dirty="0">
                          <a:solidFill>
                            <a:schemeClr val="tx1"/>
                          </a:solidFill>
                          <a:effectLst/>
                        </a:rPr>
                        <a:t>ile oyun oynamaktan ve masal dinlemekten çok keyif alır.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Gerektiğinde </a:t>
                      </a:r>
                      <a:r>
                        <a:rPr lang="tr-TR" sz="1000" dirty="0">
                          <a:solidFill>
                            <a:schemeClr val="tx1"/>
                          </a:solidFill>
                          <a:effectLst/>
                        </a:rPr>
                        <a:t>liderlik yapar ve lideri izler.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Genellikle </a:t>
                      </a:r>
                      <a:r>
                        <a:rPr lang="tr-TR" sz="1000" dirty="0">
                          <a:solidFill>
                            <a:schemeClr val="tx1"/>
                          </a:solidFill>
                          <a:effectLst/>
                        </a:rPr>
                        <a:t>yüksek sesler, karanlık, hayvanlar ve bazı insanlardan korkabilir.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Ailece </a:t>
                      </a:r>
                      <a:r>
                        <a:rPr lang="tr-TR" sz="1000" dirty="0">
                          <a:solidFill>
                            <a:schemeClr val="tx1"/>
                          </a:solidFill>
                          <a:effectLst/>
                        </a:rPr>
                        <a:t>yapılan aktivitelerden hoşlanır.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Anne </a:t>
                      </a:r>
                      <a:r>
                        <a:rPr lang="tr-TR" sz="1000" dirty="0">
                          <a:solidFill>
                            <a:schemeClr val="tx1"/>
                          </a:solidFill>
                          <a:effectLst/>
                        </a:rPr>
                        <a:t>ve babasını kıskanmaya başlar.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Küçük </a:t>
                      </a:r>
                      <a:r>
                        <a:rPr lang="tr-TR" sz="1000" dirty="0">
                          <a:solidFill>
                            <a:schemeClr val="tx1"/>
                          </a:solidFill>
                          <a:effectLst/>
                        </a:rPr>
                        <a:t>çocukları ve hayvanları çok sever.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Gerçek </a:t>
                      </a:r>
                      <a:r>
                        <a:rPr lang="tr-TR" sz="1000" dirty="0">
                          <a:solidFill>
                            <a:schemeClr val="tx1"/>
                          </a:solidFill>
                          <a:effectLst/>
                        </a:rPr>
                        <a:t>ile şakayı ayırt edebilmeye başlar.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Mantıklı</a:t>
                      </a:r>
                      <a:r>
                        <a:rPr lang="tr-TR" sz="1000" dirty="0">
                          <a:solidFill>
                            <a:schemeClr val="tx1"/>
                          </a:solidFill>
                          <a:effectLst/>
                        </a:rPr>
                        <a:t>, kontrollü ve bağımsız hareket edebilir.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Kuralları </a:t>
                      </a:r>
                      <a:r>
                        <a:rPr lang="tr-TR" sz="1000" dirty="0">
                          <a:solidFill>
                            <a:schemeClr val="tx1"/>
                          </a:solidFill>
                          <a:effectLst/>
                        </a:rPr>
                        <a:t>anlar, uygulamaya yatkındır. Yasakları bilir.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Kendi </a:t>
                      </a:r>
                      <a:r>
                        <a:rPr lang="tr-TR" sz="1000" dirty="0">
                          <a:solidFill>
                            <a:schemeClr val="tx1"/>
                          </a:solidFill>
                          <a:effectLst/>
                        </a:rPr>
                        <a:t>arkadaşlarını kendi seçebilir.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Paylaşmayı </a:t>
                      </a:r>
                      <a:r>
                        <a:rPr lang="tr-TR" sz="1000" dirty="0">
                          <a:solidFill>
                            <a:schemeClr val="tx1"/>
                          </a:solidFill>
                          <a:effectLst/>
                        </a:rPr>
                        <a:t>öğrenmiştir, genellikle oyunda sırasını bekleyebilir.</a:t>
                      </a:r>
                      <a:endParaRPr lang="tr-TR" sz="1000" dirty="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Bir </a:t>
                      </a:r>
                      <a:r>
                        <a:rPr lang="tr-TR" sz="1000" dirty="0">
                          <a:solidFill>
                            <a:schemeClr val="tx1"/>
                          </a:solidFill>
                          <a:effectLst/>
                        </a:rPr>
                        <a:t>oyun içinde gerekli kuralları anlayabilir, o kurallara uyabilir.</a:t>
                      </a:r>
                      <a:endParaRPr lang="tr-TR" sz="1000" dirty="0">
                        <a:solidFill>
                          <a:schemeClr val="tx1"/>
                        </a:solidFill>
                        <a:effectLst/>
                        <a:latin typeface="Century Gothic"/>
                        <a:ea typeface="Century Gothic"/>
                        <a:cs typeface="Times New Roman"/>
                      </a:endParaRPr>
                    </a:p>
                  </a:txBody>
                  <a:tcPr marL="54760" marR="54760" marT="0" marB="0"/>
                </a:tc>
              </a:tr>
              <a:tr h="325963">
                <a:tc>
                  <a:txBody>
                    <a:bodyPr/>
                    <a:lstStyle/>
                    <a:p>
                      <a:pPr>
                        <a:lnSpc>
                          <a:spcPct val="107000"/>
                        </a:lnSpc>
                        <a:spcAft>
                          <a:spcPts val="0"/>
                        </a:spcAft>
                      </a:pPr>
                      <a:r>
                        <a:rPr lang="tr-TR" sz="1000">
                          <a:solidFill>
                            <a:schemeClr val="tx1"/>
                          </a:solidFill>
                          <a:effectLst/>
                        </a:rPr>
                        <a:t> </a:t>
                      </a:r>
                      <a:endParaRPr lang="tr-TR" sz="1000">
                        <a:solidFill>
                          <a:schemeClr val="tx1"/>
                        </a:solidFill>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solidFill>
                          <a:schemeClr val="tx1"/>
                        </a:solidFill>
                        <a:effectLst/>
                      </a:endParaRPr>
                    </a:p>
                    <a:p>
                      <a:pPr>
                        <a:lnSpc>
                          <a:spcPct val="107000"/>
                        </a:lnSpc>
                        <a:spcAft>
                          <a:spcPts val="0"/>
                        </a:spcAft>
                      </a:pPr>
                      <a:r>
                        <a:rPr lang="tr-TR" sz="1000" dirty="0" smtClean="0">
                          <a:solidFill>
                            <a:schemeClr val="tx1"/>
                          </a:solidFill>
                          <a:effectLst/>
                        </a:rPr>
                        <a:t>Marketten </a:t>
                      </a:r>
                      <a:r>
                        <a:rPr lang="tr-TR" sz="1000" dirty="0">
                          <a:solidFill>
                            <a:schemeClr val="tx1"/>
                          </a:solidFill>
                          <a:effectLst/>
                        </a:rPr>
                        <a:t>ekmek almak gibi basit alışveriş işlerini yapabilir.</a:t>
                      </a:r>
                      <a:endParaRPr lang="tr-TR" sz="1000" dirty="0">
                        <a:solidFill>
                          <a:schemeClr val="tx1"/>
                        </a:solidFill>
                        <a:effectLst/>
                        <a:latin typeface="Century Gothic"/>
                        <a:ea typeface="Century Gothic"/>
                        <a:cs typeface="Times New Roman"/>
                      </a:endParaRPr>
                    </a:p>
                  </a:txBody>
                  <a:tcPr marL="54760" marR="54760" marT="0" marB="0"/>
                </a:tc>
              </a:tr>
              <a:tr h="488943">
                <a:tc>
                  <a:txBody>
                    <a:bodyPr/>
                    <a:lstStyle/>
                    <a:p>
                      <a:pPr>
                        <a:lnSpc>
                          <a:spcPct val="107000"/>
                        </a:lnSpc>
                        <a:spcAft>
                          <a:spcPts val="0"/>
                        </a:spcAft>
                      </a:pPr>
                      <a:r>
                        <a:rPr lang="tr-TR" sz="1000" dirty="0">
                          <a:effectLst/>
                        </a:rPr>
                        <a:t> </a:t>
                      </a:r>
                      <a:endParaRPr lang="tr-TR" sz="1000" dirty="0">
                        <a:effectLst/>
                        <a:latin typeface="Century Gothic"/>
                        <a:ea typeface="Century Gothic"/>
                        <a:cs typeface="Times New Roman"/>
                      </a:endParaRPr>
                    </a:p>
                  </a:txBody>
                  <a:tcPr marL="54760" marR="54760" marT="0" marB="0"/>
                </a:tc>
                <a:tc>
                  <a:txBody>
                    <a:bodyPr/>
                    <a:lstStyle/>
                    <a:p>
                      <a:pPr>
                        <a:lnSpc>
                          <a:spcPct val="107000"/>
                        </a:lnSpc>
                        <a:spcAft>
                          <a:spcPts val="0"/>
                        </a:spcAft>
                      </a:pPr>
                      <a:endParaRPr lang="tr-TR" sz="1000" dirty="0" smtClean="0">
                        <a:effectLst/>
                      </a:endParaRPr>
                    </a:p>
                    <a:p>
                      <a:pPr>
                        <a:lnSpc>
                          <a:spcPct val="107000"/>
                        </a:lnSpc>
                        <a:spcAft>
                          <a:spcPts val="0"/>
                        </a:spcAft>
                      </a:pPr>
                      <a:r>
                        <a:rPr lang="tr-TR" sz="1000" dirty="0" smtClean="0">
                          <a:effectLst/>
                        </a:rPr>
                        <a:t>Davranışlarının </a:t>
                      </a:r>
                      <a:r>
                        <a:rPr lang="tr-TR" sz="1000" dirty="0">
                          <a:effectLst/>
                        </a:rPr>
                        <a:t>büyükler tarafından beğenilmesine çok önem verir.</a:t>
                      </a:r>
                      <a:endParaRPr lang="tr-TR" sz="1000" dirty="0">
                        <a:effectLst/>
                        <a:latin typeface="Century Gothic"/>
                        <a:ea typeface="Century Gothic"/>
                        <a:cs typeface="Times New Roman"/>
                      </a:endParaRPr>
                    </a:p>
                  </a:txBody>
                  <a:tcPr marL="54760" marR="54760" marT="0" marB="0"/>
                </a:tc>
              </a:tr>
            </a:tbl>
          </a:graphicData>
        </a:graphic>
      </p:graphicFrame>
      <p:sp>
        <p:nvSpPr>
          <p:cNvPr id="8" name="Rectangle 1"/>
          <p:cNvSpPr>
            <a:spLocks noChangeArrowheads="1"/>
          </p:cNvSpPr>
          <p:nvPr/>
        </p:nvSpPr>
        <p:spPr bwMode="auto">
          <a:xfrm>
            <a:off x="1314450" y="3408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tr-TR" sz="1800" b="0" i="0" u="none" strike="noStrike" cap="none" normalizeH="0" baseline="0" smtClean="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32842934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827584" y="1268760"/>
            <a:ext cx="7467600" cy="3268960"/>
          </a:xfrm>
        </p:spPr>
        <p:txBody>
          <a:bodyPr>
            <a:normAutofit fontScale="92500" lnSpcReduction="10000"/>
          </a:bodyPr>
          <a:lstStyle/>
          <a:p>
            <a:pPr>
              <a:buFont typeface="Wingdings" pitchFamily="2" charset="2"/>
              <a:buChar char="§"/>
            </a:pPr>
            <a:endParaRPr lang="tr-TR" dirty="0" smtClean="0"/>
          </a:p>
          <a:p>
            <a:pPr>
              <a:buFont typeface="Wingdings" pitchFamily="2" charset="2"/>
              <a:buChar char="§"/>
            </a:pPr>
            <a:r>
              <a:rPr lang="tr-TR" dirty="0" smtClean="0"/>
              <a:t>Her öğretmen kendi sınıfında aynı kuralları, </a:t>
            </a:r>
          </a:p>
          <a:p>
            <a:pPr marL="0" indent="0">
              <a:buNone/>
            </a:pPr>
            <a:r>
              <a:rPr lang="tr-TR" dirty="0" smtClean="0"/>
              <a:t>sınırları mı belirler?</a:t>
            </a:r>
          </a:p>
          <a:p>
            <a:pPr>
              <a:buFont typeface="Wingdings" pitchFamily="2" charset="2"/>
              <a:buChar char="§"/>
            </a:pPr>
            <a:r>
              <a:rPr lang="tr-TR" dirty="0" smtClean="0"/>
              <a:t>Öğretmenlerin bireysel farklılıkları sınıf kurallarını</a:t>
            </a:r>
          </a:p>
          <a:p>
            <a:pPr marL="0" indent="0">
              <a:buNone/>
            </a:pPr>
            <a:r>
              <a:rPr lang="tr-TR" dirty="0" smtClean="0"/>
              <a:t>belirlemeyi nasıl etkiler?</a:t>
            </a:r>
          </a:p>
          <a:p>
            <a:pPr marL="0" indent="0">
              <a:buNone/>
            </a:pPr>
            <a:r>
              <a:rPr lang="tr-TR" dirty="0" smtClean="0"/>
              <a:t>	</a:t>
            </a:r>
          </a:p>
          <a:p>
            <a:pPr marL="0" indent="0">
              <a:buNone/>
            </a:pPr>
            <a:r>
              <a:rPr lang="tr-TR" dirty="0"/>
              <a:t>	</a:t>
            </a:r>
            <a:r>
              <a:rPr lang="tr-TR" dirty="0" smtClean="0"/>
              <a:t>Öğretmenler</a:t>
            </a:r>
            <a:r>
              <a:rPr lang="tr-TR" dirty="0"/>
              <a:t>, kendi bireysel </a:t>
            </a:r>
            <a:r>
              <a:rPr lang="tr-TR" dirty="0" smtClean="0"/>
              <a:t>farklıklarından ve   tecrübelerinden </a:t>
            </a:r>
            <a:r>
              <a:rPr lang="tr-TR" dirty="0"/>
              <a:t>kaynaklı olarak  sınır belirlemede  farklı tutumlar </a:t>
            </a:r>
            <a:r>
              <a:rPr lang="tr-TR" dirty="0" smtClean="0"/>
              <a:t>sergilerler.</a:t>
            </a:r>
          </a:p>
          <a:p>
            <a:pPr marL="0" indent="0">
              <a:buNone/>
            </a:pPr>
            <a:endParaRPr lang="tr-TR" dirty="0" smtClean="0"/>
          </a:p>
          <a:p>
            <a:endParaRPr lang="tr-TR" dirty="0"/>
          </a:p>
        </p:txBody>
      </p:sp>
      <p:sp>
        <p:nvSpPr>
          <p:cNvPr id="4" name="Slayt Numarası Yer Tutucusu 3"/>
          <p:cNvSpPr>
            <a:spLocks noGrp="1"/>
          </p:cNvSpPr>
          <p:nvPr>
            <p:ph type="sldNum" sz="quarter" idx="15"/>
          </p:nvPr>
        </p:nvSpPr>
        <p:spPr/>
        <p:txBody>
          <a:bodyPr/>
          <a:lstStyle/>
          <a:p>
            <a:fld id="{13252C44-2F67-48F9-B1D1-AE29EFD11AC8}" type="slidenum">
              <a:rPr lang="tr-TR" smtClean="0"/>
              <a:pPr/>
              <a:t>7</a:t>
            </a:fld>
            <a:endParaRPr lang="tr-TR" dirty="0"/>
          </a:p>
        </p:txBody>
      </p:sp>
    </p:spTree>
    <p:extLst>
      <p:ext uri="{BB962C8B-B14F-4D97-AF65-F5344CB8AC3E}">
        <p14:creationId xmlns:p14="http://schemas.microsoft.com/office/powerpoint/2010/main" val="2959241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142976" y="428604"/>
            <a:ext cx="7467600" cy="1143000"/>
          </a:xfrm>
        </p:spPr>
        <p:txBody>
          <a:bodyPr>
            <a:normAutofit fontScale="90000"/>
          </a:bodyPr>
          <a:lstStyle/>
          <a:p>
            <a:r>
              <a:rPr lang="tr-TR" dirty="0" smtClean="0"/>
              <a:t/>
            </a:r>
            <a:br>
              <a:rPr lang="tr-TR" dirty="0" smtClean="0"/>
            </a:br>
            <a:r>
              <a:rPr lang="tr-TR" dirty="0" smtClean="0"/>
              <a:t/>
            </a:r>
            <a:br>
              <a:rPr lang="tr-TR" dirty="0" smtClean="0"/>
            </a:br>
            <a:r>
              <a:rPr lang="tr-TR" dirty="0" smtClean="0"/>
              <a:t/>
            </a:r>
            <a:br>
              <a:rPr lang="tr-TR" dirty="0" smtClean="0"/>
            </a:br>
            <a:r>
              <a:rPr lang="tr-TR" sz="2700" b="1" dirty="0" smtClean="0"/>
              <a:t>SINIR BELİRLEMEDE KULLANILAN TUTUMLAR</a:t>
            </a:r>
            <a:r>
              <a:rPr lang="tr-TR" dirty="0" smtClean="0"/>
              <a:t>:</a:t>
            </a:r>
            <a:r>
              <a:rPr lang="tr-TR" b="1" dirty="0" smtClean="0">
                <a:solidFill>
                  <a:srgbClr val="FF0000"/>
                </a:solidFill>
              </a:rPr>
              <a:t/>
            </a:r>
            <a:br>
              <a:rPr lang="tr-TR" b="1" dirty="0" smtClean="0">
                <a:solidFill>
                  <a:srgbClr val="FF0000"/>
                </a:solidFill>
              </a:rPr>
            </a:br>
            <a:endParaRPr lang="tr-TR" b="1" dirty="0">
              <a:solidFill>
                <a:srgbClr val="FF0000"/>
              </a:solidFill>
            </a:endParaRPr>
          </a:p>
        </p:txBody>
      </p:sp>
      <p:sp>
        <p:nvSpPr>
          <p:cNvPr id="3" name="2 İçerik Yer Tutucusu"/>
          <p:cNvSpPr>
            <a:spLocks noGrp="1"/>
          </p:cNvSpPr>
          <p:nvPr>
            <p:ph sz="quarter" idx="1"/>
          </p:nvPr>
        </p:nvSpPr>
        <p:spPr>
          <a:xfrm>
            <a:off x="323528" y="1412776"/>
            <a:ext cx="7901014" cy="4557120"/>
          </a:xfrm>
        </p:spPr>
        <p:txBody>
          <a:bodyPr>
            <a:normAutofit lnSpcReduction="10000"/>
          </a:bodyPr>
          <a:lstStyle/>
          <a:p>
            <a:pPr algn="ctr">
              <a:buNone/>
            </a:pPr>
            <a:endParaRPr lang="tr-TR" b="1" dirty="0" smtClean="0"/>
          </a:p>
          <a:p>
            <a:pPr algn="ctr">
              <a:buNone/>
            </a:pPr>
            <a:r>
              <a:rPr lang="tr-TR" b="1" dirty="0" smtClean="0"/>
              <a:t>Çok Kısıtlayıcı Olan Sınırlar (Aşırı Kontrol)</a:t>
            </a:r>
          </a:p>
          <a:p>
            <a:pPr marL="0" indent="0">
              <a:buNone/>
            </a:pPr>
            <a:r>
              <a:rPr lang="tr-TR" dirty="0" smtClean="0"/>
              <a:t>  Sınırlar katıdır, bireysel farklılıklar dikkate alınmaz, sınıfın özellikleri dikkate alınmadan öğretmen tarafından belirlenmiştir, çocuğun ‘hayır’ deme hakkı bulunmaz. Bu sınırlar;  </a:t>
            </a:r>
          </a:p>
          <a:p>
            <a:pPr>
              <a:buFont typeface="Wingdings" pitchFamily="2" charset="2"/>
              <a:buChar char="§"/>
            </a:pPr>
            <a:r>
              <a:rPr lang="tr-TR" dirty="0" smtClean="0"/>
              <a:t>Deneme ve keşfetmek için çok az özgürlük sunar,</a:t>
            </a:r>
          </a:p>
          <a:p>
            <a:pPr>
              <a:buFont typeface="Wingdings" pitchFamily="2" charset="2"/>
              <a:buChar char="§"/>
            </a:pPr>
            <a:r>
              <a:rPr lang="tr-TR" dirty="0" smtClean="0"/>
              <a:t>Öğrenme ve sorumluluk kazanmayı engeller,</a:t>
            </a:r>
          </a:p>
          <a:p>
            <a:pPr>
              <a:buFont typeface="Wingdings" pitchFamily="2" charset="2"/>
              <a:buChar char="§"/>
            </a:pPr>
            <a:r>
              <a:rPr lang="tr-TR" dirty="0" smtClean="0"/>
              <a:t>İsyan ya da içe kapanmaya neden olabilir,</a:t>
            </a:r>
          </a:p>
          <a:p>
            <a:pPr>
              <a:buFont typeface="Wingdings" pitchFamily="2" charset="2"/>
              <a:buChar char="§"/>
            </a:pPr>
            <a:r>
              <a:rPr lang="tr-TR" dirty="0" smtClean="0"/>
              <a:t>Çocuğun kendi ihtiyaçlarının farkına varmasını engeller.</a:t>
            </a:r>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8</a:t>
            </a:fld>
            <a:endParaRPr lang="tr-TR" dirty="0"/>
          </a:p>
        </p:txBody>
      </p:sp>
    </p:spTree>
    <p:extLst>
      <p:ext uri="{BB962C8B-B14F-4D97-AF65-F5344CB8AC3E}">
        <p14:creationId xmlns:p14="http://schemas.microsoft.com/office/powerpoint/2010/main" val="22501617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500034" y="785794"/>
            <a:ext cx="7858180" cy="5000660"/>
          </a:xfrm>
        </p:spPr>
        <p:txBody>
          <a:bodyPr/>
          <a:lstStyle/>
          <a:p>
            <a:pPr algn="ctr">
              <a:buNone/>
            </a:pPr>
            <a:r>
              <a:rPr lang="tr-TR" b="1" dirty="0" smtClean="0"/>
              <a:t>Çok Geniş Olan Sınırlar (Kontrolsüzlük)</a:t>
            </a:r>
            <a:r>
              <a:rPr lang="tr-TR" b="1" dirty="0" smtClean="0">
                <a:sym typeface="Wingdings" pitchFamily="2" charset="2"/>
              </a:rPr>
              <a:t> </a:t>
            </a:r>
          </a:p>
          <a:p>
            <a:pPr algn="ctr">
              <a:buNone/>
            </a:pPr>
            <a:endParaRPr lang="tr-TR" b="1" dirty="0" smtClean="0">
              <a:sym typeface="Wingdings" pitchFamily="2" charset="2"/>
            </a:endParaRPr>
          </a:p>
          <a:p>
            <a:pPr marL="0" indent="0">
              <a:buNone/>
            </a:pPr>
            <a:r>
              <a:rPr lang="tr-TR" dirty="0" smtClean="0"/>
              <a:t> 	Sınırların belli olmadığı ve hiçbir yaptırımın uygulanmadığı yaklaşım. </a:t>
            </a:r>
          </a:p>
          <a:p>
            <a:pPr>
              <a:buFont typeface="Wingdings" pitchFamily="2" charset="2"/>
              <a:buChar char="§"/>
            </a:pPr>
            <a:r>
              <a:rPr lang="tr-TR" dirty="0" smtClean="0"/>
              <a:t>Denetimsiz özgür olmaları, kendisi ve çevresi için risk yaratabilir. </a:t>
            </a:r>
          </a:p>
          <a:p>
            <a:pPr>
              <a:buFont typeface="Wingdings" pitchFamily="2" charset="2"/>
              <a:buChar char="§"/>
            </a:pPr>
            <a:r>
              <a:rPr lang="tr-TR" dirty="0" smtClean="0"/>
              <a:t>Sınırların belirsizliği aşırı denemeyi, ısrarı </a:t>
            </a:r>
            <a:r>
              <a:rPr lang="tr-TR" dirty="0"/>
              <a:t>ve sınırları zorlamayı körükler</a:t>
            </a:r>
            <a:r>
              <a:rPr lang="tr-TR" dirty="0" smtClean="0"/>
              <a:t>.</a:t>
            </a:r>
          </a:p>
          <a:p>
            <a:pPr>
              <a:buFont typeface="Wingdings" pitchFamily="2" charset="2"/>
              <a:buChar char="§"/>
            </a:pPr>
            <a:r>
              <a:rPr lang="tr-TR" dirty="0" smtClean="0"/>
              <a:t>Çocuklar rutinleri ve kuralları sever. Kuralsızlık güvensiz hissetmesine neden olabilir,</a:t>
            </a:r>
            <a:endParaRPr lang="tr-TR" dirty="0"/>
          </a:p>
          <a:p>
            <a:pPr>
              <a:buFont typeface="Wingdings" pitchFamily="2" charset="2"/>
              <a:buChar char="§"/>
            </a:pPr>
            <a:r>
              <a:rPr lang="tr-TR" dirty="0" smtClean="0"/>
              <a:t>Öğrenmeyi ve sorumluluk kazanmayı engeller.</a:t>
            </a:r>
          </a:p>
          <a:p>
            <a:pPr>
              <a:buFont typeface="Wingdings" pitchFamily="2" charset="2"/>
              <a:buChar char="§"/>
            </a:pPr>
            <a:endParaRPr lang="tr-TR" dirty="0"/>
          </a:p>
        </p:txBody>
      </p:sp>
      <p:sp>
        <p:nvSpPr>
          <p:cNvPr id="4" name="3 Slayt Numarası Yer Tutucusu"/>
          <p:cNvSpPr>
            <a:spLocks noGrp="1"/>
          </p:cNvSpPr>
          <p:nvPr>
            <p:ph type="sldNum" sz="quarter" idx="15"/>
          </p:nvPr>
        </p:nvSpPr>
        <p:spPr/>
        <p:txBody>
          <a:bodyPr/>
          <a:lstStyle/>
          <a:p>
            <a:fld id="{13252C44-2F67-48F9-B1D1-AE29EFD11AC8}" type="slidenum">
              <a:rPr lang="tr-TR" smtClean="0"/>
              <a:pPr/>
              <a:t>9</a:t>
            </a:fld>
            <a:endParaRPr lang="tr-TR" dirty="0"/>
          </a:p>
        </p:txBody>
      </p:sp>
    </p:spTree>
    <p:extLst>
      <p:ext uri="{BB962C8B-B14F-4D97-AF65-F5344CB8AC3E}">
        <p14:creationId xmlns:p14="http://schemas.microsoft.com/office/powerpoint/2010/main" val="20574665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umba">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2345</TotalTime>
  <Words>968</Words>
  <Application>Microsoft Office PowerPoint</Application>
  <PresentationFormat>Ekran Gösterisi (4:3)</PresentationFormat>
  <Paragraphs>279</Paragraphs>
  <Slides>27</Slides>
  <Notes>8</Notes>
  <HiddenSlides>0</HiddenSlides>
  <MMClips>0</MMClips>
  <ScaleCrop>false</ScaleCrop>
  <HeadingPairs>
    <vt:vector size="4" baseType="variant">
      <vt:variant>
        <vt:lpstr>Tema</vt:lpstr>
      </vt:variant>
      <vt:variant>
        <vt:i4>1</vt:i4>
      </vt:variant>
      <vt:variant>
        <vt:lpstr>Slayt Başlıkları</vt:lpstr>
      </vt:variant>
      <vt:variant>
        <vt:i4>27</vt:i4>
      </vt:variant>
    </vt:vector>
  </HeadingPairs>
  <TitlesOfParts>
    <vt:vector size="28" baseType="lpstr">
      <vt:lpstr>Cumba</vt:lpstr>
      <vt:lpstr>                       EĞİTİM ORTAMINDA ÇOCUKLARA SINIR KOYMA  OKUL ÖNCESİ ÖĞRETMENLERİ İÇİN BİLGİLENDİRME  </vt:lpstr>
      <vt:lpstr>PowerPoint Sunusu</vt:lpstr>
      <vt:lpstr>PowerPoint Sunusu</vt:lpstr>
      <vt:lpstr>PowerPoint Sunusu</vt:lpstr>
      <vt:lpstr>PowerPoint Sunusu</vt:lpstr>
      <vt:lpstr>OKUL ÖNCESİ ÇOCUKLUKLARIN GELİŞİM ÖZELLİKLERİ</vt:lpstr>
      <vt:lpstr>PowerPoint Sunusu</vt:lpstr>
      <vt:lpstr>   SINIR BELİRLEMEDE KULLANILAN TUTUMLAR: </vt:lpstr>
      <vt:lpstr>PowerPoint Sunusu</vt:lpstr>
      <vt:lpstr>PowerPoint Sunusu</vt:lpstr>
      <vt:lpstr>PowerPoint Sunusu</vt:lpstr>
      <vt:lpstr>SINIRLARINIZ  KESİN Mİ YOKSA GEVŞEK Mİ ?</vt:lpstr>
      <vt:lpstr>PowerPoint Sunusu</vt:lpstr>
      <vt:lpstr>PowerPoint Sunusu</vt:lpstr>
      <vt:lpstr>PowerPoint Sunusu</vt:lpstr>
      <vt:lpstr>PowerPoint Sunusu</vt:lpstr>
      <vt:lpstr>PowerPoint Sunusu</vt:lpstr>
      <vt:lpstr>PowerPoint Sunusu</vt:lpstr>
      <vt:lpstr>PowerPoint Sunusu</vt:lpstr>
      <vt:lpstr>PowerPoint Sunusu</vt:lpstr>
      <vt:lpstr>Kesin Sınır Uygulaması</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ÇOCUĞUMUZA SINIR KOYMAK (2-12 YAŞ  ve ERGENLER)   “Oyun oynamadan önce odanı topla.” Çocuk odayı toplamadan oyuna başlar. Anne odasını toplar. Bu gibi bir durumda çocuk karmakarışık mesajlar alacaktır.  “odanı temizle değil - Aslında odanı toplaman gerekmiyor. “ mesajı alacaktır.  9 yaşındaki Ali okulda arkadaşına vurduğu için eve gönderilir. Babası Ali’ye arkadaşları ile işbirliği yapması gerektiğini söyleyerek bağırıp kızar ve tokat atar. Ali’nin aldığı mesaj “Aslında işbirliği yapmana gerek yok.” Sorunlar ailede başlıyor ve sınırlarla ilgili yanlış iletişim kurulması sonucu ortaya çıkıyor. Bu yanlış iletişim şekilleri aslında “ Aile Dansı” dır.</dc:title>
  <dc:creator>user</dc:creator>
  <cp:lastModifiedBy>PC</cp:lastModifiedBy>
  <cp:revision>558</cp:revision>
  <dcterms:created xsi:type="dcterms:W3CDTF">2014-01-07T13:08:47Z</dcterms:created>
  <dcterms:modified xsi:type="dcterms:W3CDTF">2023-09-22T09:07:21Z</dcterms:modified>
</cp:coreProperties>
</file>